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78" r:id="rId2"/>
    <p:sldId id="378" r:id="rId3"/>
    <p:sldId id="358" r:id="rId4"/>
    <p:sldId id="389" r:id="rId5"/>
    <p:sldId id="390" r:id="rId6"/>
    <p:sldId id="388" r:id="rId7"/>
    <p:sldId id="391" r:id="rId8"/>
    <p:sldId id="392" r:id="rId9"/>
    <p:sldId id="393" r:id="rId10"/>
    <p:sldId id="394" r:id="rId11"/>
    <p:sldId id="395" r:id="rId12"/>
    <p:sldId id="396" r:id="rId13"/>
    <p:sldId id="397" r:id="rId14"/>
    <p:sldId id="386" r:id="rId15"/>
    <p:sldId id="365" r:id="rId16"/>
    <p:sldId id="383" r:id="rId17"/>
    <p:sldId id="374" r:id="rId18"/>
    <p:sldId id="398" r:id="rId19"/>
    <p:sldId id="356" r:id="rId20"/>
  </p:sldIdLst>
  <p:sldSz cx="9144000" cy="6858000" type="screen4x3"/>
  <p:notesSz cx="6797675" cy="9926638"/>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6600"/>
    <a:srgbClr val="FFFF99"/>
    <a:srgbClr val="99FF66"/>
    <a:srgbClr val="7DEB9F"/>
    <a:srgbClr val="FFFF00"/>
    <a:srgbClr val="CAE3EE"/>
    <a:srgbClr val="B7D8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00" d="100"/>
        <a:sy n="100" d="100"/>
      </p:scale>
      <p:origin x="0" y="0"/>
    </p:cViewPr>
  </p:notesTextViewPr>
  <p:notesViewPr>
    <p:cSldViewPr>
      <p:cViewPr varScale="1">
        <p:scale>
          <a:sx n="65" d="100"/>
          <a:sy n="65" d="100"/>
        </p:scale>
        <p:origin x="3366"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D:\Olg\&#1054;&#1073;&#1079;&#1086;&#1088;%20&#1088;&#1099;&#1085;&#1082;&#1072;%20&#1044;&#1058;&#1043;\2%20&#1087;&#1086;&#1083;&#1086;&#1074;&#1080;&#1085;&#1072;%202017\&#1088;&#1072;&#1073;&#1086;&#1095;&#1072;&#1103;%202&#1087;&#1086;&#1083;%202016%20&#1085;&#1072;&#1096;&#1080;%20&#1082;&#1086;&#1076;&#1099;%20-&#1080;&#1089;&#1087;&#1086;&#1083;&#1100;&#1079;&#1091;&#1102;%20&#1090;&#1072;&#1073;&#1083;&#1080;&#1094;&#1099;2017-2%20&#1087;&#1086;&#1083;.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ru-RU"/>
              <a:t>Экспорт топливных гранул по видам транспорта за период 2013-2017гг., т/полгода</a:t>
            </a:r>
          </a:p>
        </c:rich>
      </c:tx>
      <c:layout/>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endParaRPr lang="ru-RU"/>
        </a:p>
      </c:txPr>
    </c:title>
    <c:autoTitleDeleted val="0"/>
    <c:plotArea>
      <c:layout/>
      <c:barChart>
        <c:barDir val="col"/>
        <c:grouping val="clustered"/>
        <c:varyColors val="0"/>
        <c:ser>
          <c:idx val="0"/>
          <c:order val="0"/>
          <c:tx>
            <c:strRef>
              <c:f>'Общие данные'!$AB$2</c:f>
              <c:strCache>
                <c:ptCount val="1"/>
                <c:pt idx="0">
                  <c:v>Морская (водная) отгрузка</c:v>
                </c:pt>
              </c:strCache>
            </c:strRef>
          </c:tx>
          <c:spPr>
            <a:solidFill>
              <a:schemeClr val="accent1"/>
            </a:solidFill>
            <a:ln>
              <a:noFill/>
            </a:ln>
            <a:effectLst/>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lumMod val="50000"/>
                      </a:schemeClr>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'Общие данные'!$AA$3:$AA$12</c:f>
              <c:strCache>
                <c:ptCount val="10"/>
                <c:pt idx="0">
                  <c:v>I-2013</c:v>
                </c:pt>
                <c:pt idx="1">
                  <c:v>II-2013</c:v>
                </c:pt>
                <c:pt idx="2">
                  <c:v>I-2014</c:v>
                </c:pt>
                <c:pt idx="3">
                  <c:v>II-2014</c:v>
                </c:pt>
                <c:pt idx="4">
                  <c:v>I-2015</c:v>
                </c:pt>
                <c:pt idx="5">
                  <c:v>II-2015</c:v>
                </c:pt>
                <c:pt idx="6">
                  <c:v>I-2016</c:v>
                </c:pt>
                <c:pt idx="7">
                  <c:v>II-2016</c:v>
                </c:pt>
                <c:pt idx="8">
                  <c:v>I-2017</c:v>
                </c:pt>
                <c:pt idx="9">
                  <c:v>II-2017</c:v>
                </c:pt>
              </c:strCache>
            </c:strRef>
          </c:cat>
          <c:val>
            <c:numRef>
              <c:f>'Общие данные'!$AB$3:$AB$12</c:f>
              <c:numCache>
                <c:formatCode>General</c:formatCode>
                <c:ptCount val="10"/>
                <c:pt idx="0">
                  <c:v>403000</c:v>
                </c:pt>
                <c:pt idx="1">
                  <c:v>365000</c:v>
                </c:pt>
                <c:pt idx="2">
                  <c:v>304305</c:v>
                </c:pt>
                <c:pt idx="3">
                  <c:v>407935</c:v>
                </c:pt>
                <c:pt idx="4">
                  <c:v>363279</c:v>
                </c:pt>
                <c:pt idx="5">
                  <c:v>398042</c:v>
                </c:pt>
                <c:pt idx="6">
                  <c:v>364801</c:v>
                </c:pt>
                <c:pt idx="7">
                  <c:v>481602</c:v>
                </c:pt>
                <c:pt idx="8">
                  <c:v>591243</c:v>
                </c:pt>
                <c:pt idx="9">
                  <c:v>576116</c:v>
                </c:pt>
              </c:numCache>
            </c:numRef>
          </c:val>
        </c:ser>
        <c:ser>
          <c:idx val="1"/>
          <c:order val="1"/>
          <c:tx>
            <c:strRef>
              <c:f>'Общие данные'!$AC$2</c:f>
              <c:strCache>
                <c:ptCount val="1"/>
                <c:pt idx="0">
                  <c:v>Автомобильная отгрузка</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2">
                        <a:lumMod val="50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'Общие данные'!$AA$3:$AA$12</c:f>
              <c:strCache>
                <c:ptCount val="10"/>
                <c:pt idx="0">
                  <c:v>I-2013</c:v>
                </c:pt>
                <c:pt idx="1">
                  <c:v>II-2013</c:v>
                </c:pt>
                <c:pt idx="2">
                  <c:v>I-2014</c:v>
                </c:pt>
                <c:pt idx="3">
                  <c:v>II-2014</c:v>
                </c:pt>
                <c:pt idx="4">
                  <c:v>I-2015</c:v>
                </c:pt>
                <c:pt idx="5">
                  <c:v>II-2015</c:v>
                </c:pt>
                <c:pt idx="6">
                  <c:v>I-2016</c:v>
                </c:pt>
                <c:pt idx="7">
                  <c:v>II-2016</c:v>
                </c:pt>
                <c:pt idx="8">
                  <c:v>I-2017</c:v>
                </c:pt>
                <c:pt idx="9">
                  <c:v>II-2017</c:v>
                </c:pt>
              </c:strCache>
            </c:strRef>
          </c:cat>
          <c:val>
            <c:numRef>
              <c:f>'Общие данные'!$AC$3:$AC$12</c:f>
              <c:numCache>
                <c:formatCode>General</c:formatCode>
                <c:ptCount val="10"/>
                <c:pt idx="0">
                  <c:v>55000</c:v>
                </c:pt>
                <c:pt idx="1">
                  <c:v>61000</c:v>
                </c:pt>
                <c:pt idx="2">
                  <c:v>60254</c:v>
                </c:pt>
                <c:pt idx="3">
                  <c:v>84566</c:v>
                </c:pt>
                <c:pt idx="4">
                  <c:v>60596</c:v>
                </c:pt>
                <c:pt idx="5">
                  <c:v>99532</c:v>
                </c:pt>
                <c:pt idx="6">
                  <c:v>76465</c:v>
                </c:pt>
                <c:pt idx="7">
                  <c:v>125836</c:v>
                </c:pt>
                <c:pt idx="8">
                  <c:v>95754</c:v>
                </c:pt>
                <c:pt idx="9">
                  <c:v>125160</c:v>
                </c:pt>
              </c:numCache>
            </c:numRef>
          </c:val>
        </c:ser>
        <c:ser>
          <c:idx val="2"/>
          <c:order val="2"/>
          <c:tx>
            <c:strRef>
              <c:f>'Общие данные'!$AD$2</c:f>
              <c:strCache>
                <c:ptCount val="1"/>
                <c:pt idx="0">
                  <c:v>Железнодорожная отгрузка</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'Общие данные'!$AA$3:$AA$12</c:f>
              <c:strCache>
                <c:ptCount val="10"/>
                <c:pt idx="0">
                  <c:v>I-2013</c:v>
                </c:pt>
                <c:pt idx="1">
                  <c:v>II-2013</c:v>
                </c:pt>
                <c:pt idx="2">
                  <c:v>I-2014</c:v>
                </c:pt>
                <c:pt idx="3">
                  <c:v>II-2014</c:v>
                </c:pt>
                <c:pt idx="4">
                  <c:v>I-2015</c:v>
                </c:pt>
                <c:pt idx="5">
                  <c:v>II-2015</c:v>
                </c:pt>
                <c:pt idx="6">
                  <c:v>I-2016</c:v>
                </c:pt>
                <c:pt idx="7">
                  <c:v>II-2016</c:v>
                </c:pt>
                <c:pt idx="8">
                  <c:v>I-2017</c:v>
                </c:pt>
                <c:pt idx="9">
                  <c:v>II-2017</c:v>
                </c:pt>
              </c:strCache>
            </c:strRef>
          </c:cat>
          <c:val>
            <c:numRef>
              <c:f>'Общие данные'!$AD$3:$AD$12</c:f>
              <c:numCache>
                <c:formatCode>General</c:formatCode>
                <c:ptCount val="10"/>
                <c:pt idx="0">
                  <c:v>24000</c:v>
                </c:pt>
                <c:pt idx="1">
                  <c:v>8200</c:v>
                </c:pt>
                <c:pt idx="2">
                  <c:v>9191</c:v>
                </c:pt>
                <c:pt idx="3">
                  <c:v>12102</c:v>
                </c:pt>
                <c:pt idx="4">
                  <c:v>11339</c:v>
                </c:pt>
                <c:pt idx="5">
                  <c:v>7107</c:v>
                </c:pt>
                <c:pt idx="6">
                  <c:v>4421</c:v>
                </c:pt>
                <c:pt idx="7">
                  <c:v>22011</c:v>
                </c:pt>
                <c:pt idx="8">
                  <c:v>15690</c:v>
                </c:pt>
                <c:pt idx="9">
                  <c:v>21647</c:v>
                </c:pt>
              </c:numCache>
            </c:numRef>
          </c:val>
        </c:ser>
        <c:dLbls>
          <c:showLegendKey val="0"/>
          <c:showVal val="1"/>
          <c:showCatName val="0"/>
          <c:showSerName val="0"/>
          <c:showPercent val="0"/>
          <c:showBubbleSize val="0"/>
        </c:dLbls>
        <c:gapWidth val="247"/>
        <c:axId val="427484448"/>
        <c:axId val="427484840"/>
      </c:barChart>
      <c:lineChart>
        <c:grouping val="standard"/>
        <c:varyColors val="0"/>
        <c:ser>
          <c:idx val="3"/>
          <c:order val="3"/>
          <c:tx>
            <c:strRef>
              <c:f>'Общие данные'!$AE$2</c:f>
              <c:strCache>
                <c:ptCount val="1"/>
                <c:pt idx="0">
                  <c:v>Общий объем экспорта, , т/пг</c:v>
                </c:pt>
              </c:strCache>
            </c:strRef>
          </c:tx>
          <c:spPr>
            <a:ln w="12700" cap="rnd">
              <a:solidFill>
                <a:schemeClr val="accent4"/>
              </a:solidFill>
              <a:round/>
              <a:headEnd w="lg" len="lg"/>
              <a:tailEnd w="lg" len="lg"/>
            </a:ln>
            <a:effectLst/>
          </c:spPr>
          <c:marker>
            <c:symbol val="none"/>
          </c:marker>
          <c:dLbls>
            <c:spPr>
              <a:solidFill>
                <a:schemeClr val="accent4">
                  <a:lumMod val="20000"/>
                  <a:lumOff val="80000"/>
                </a:schemeClr>
              </a:solidFill>
              <a:ln>
                <a:noFill/>
              </a:ln>
              <a:effectLst/>
            </c:spPr>
            <c:txPr>
              <a:bodyPr rot="0" spcFirstLastPara="1" vertOverflow="ellipsis" vert="horz" wrap="square" lIns="38100" tIns="19050" rIns="38100" bIns="19050" anchor="ctr" anchorCtr="1">
                <a:spAutoFit/>
              </a:bodyPr>
              <a:lstStyle/>
              <a:p>
                <a:pPr>
                  <a:defRPr sz="900" b="1" i="1" u="none" strike="noStrike" kern="1200" baseline="0">
                    <a:solidFill>
                      <a:schemeClr val="dk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'Общие данные'!$AA$3:$AA$12</c:f>
              <c:strCache>
                <c:ptCount val="10"/>
                <c:pt idx="0">
                  <c:v>I-2013</c:v>
                </c:pt>
                <c:pt idx="1">
                  <c:v>II-2013</c:v>
                </c:pt>
                <c:pt idx="2">
                  <c:v>I-2014</c:v>
                </c:pt>
                <c:pt idx="3">
                  <c:v>II-2014</c:v>
                </c:pt>
                <c:pt idx="4">
                  <c:v>I-2015</c:v>
                </c:pt>
                <c:pt idx="5">
                  <c:v>II-2015</c:v>
                </c:pt>
                <c:pt idx="6">
                  <c:v>I-2016</c:v>
                </c:pt>
                <c:pt idx="7">
                  <c:v>II-2016</c:v>
                </c:pt>
                <c:pt idx="8">
                  <c:v>I-2017</c:v>
                </c:pt>
                <c:pt idx="9">
                  <c:v>II-2017</c:v>
                </c:pt>
              </c:strCache>
            </c:strRef>
          </c:cat>
          <c:val>
            <c:numRef>
              <c:f>'Общие данные'!$AE$3:$AE$12</c:f>
              <c:numCache>
                <c:formatCode>General</c:formatCode>
                <c:ptCount val="10"/>
                <c:pt idx="0">
                  <c:v>482000</c:v>
                </c:pt>
                <c:pt idx="1">
                  <c:v>434200</c:v>
                </c:pt>
                <c:pt idx="2">
                  <c:v>373750</c:v>
                </c:pt>
                <c:pt idx="3">
                  <c:v>504603</c:v>
                </c:pt>
                <c:pt idx="4">
                  <c:v>435214</c:v>
                </c:pt>
                <c:pt idx="5">
                  <c:v>504681</c:v>
                </c:pt>
                <c:pt idx="6">
                  <c:v>445688</c:v>
                </c:pt>
                <c:pt idx="7">
                  <c:v>629448</c:v>
                </c:pt>
                <c:pt idx="8">
                  <c:v>702687</c:v>
                </c:pt>
                <c:pt idx="9">
                  <c:v>726341</c:v>
                </c:pt>
              </c:numCache>
            </c:numRef>
          </c:val>
          <c:smooth val="0"/>
        </c:ser>
        <c:dLbls>
          <c:showLegendKey val="0"/>
          <c:showVal val="1"/>
          <c:showCatName val="0"/>
          <c:showSerName val="0"/>
          <c:showPercent val="0"/>
          <c:showBubbleSize val="0"/>
        </c:dLbls>
        <c:marker val="1"/>
        <c:smooth val="0"/>
        <c:axId val="517227328"/>
        <c:axId val="427487192"/>
      </c:lineChart>
      <c:valAx>
        <c:axId val="427484840"/>
        <c:scaling>
          <c:orientation val="minMax"/>
        </c:scaling>
        <c:delete val="0"/>
        <c:axPos val="r"/>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ru-RU"/>
          </a:p>
        </c:txPr>
        <c:crossAx val="427484448"/>
        <c:crosses val="max"/>
        <c:crossBetween val="between"/>
      </c:valAx>
      <c:catAx>
        <c:axId val="427484448"/>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ru-RU"/>
          </a:p>
        </c:txPr>
        <c:crossAx val="427484840"/>
        <c:crosses val="autoZero"/>
        <c:auto val="1"/>
        <c:lblAlgn val="ctr"/>
        <c:lblOffset val="100"/>
        <c:noMultiLvlLbl val="0"/>
      </c:catAx>
      <c:valAx>
        <c:axId val="42748719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ru-RU"/>
          </a:p>
        </c:txPr>
        <c:crossAx val="517227328"/>
        <c:crosses val="autoZero"/>
        <c:crossBetween val="between"/>
      </c:valAx>
      <c:catAx>
        <c:axId val="517227328"/>
        <c:scaling>
          <c:orientation val="minMax"/>
        </c:scaling>
        <c:delete val="1"/>
        <c:axPos val="b"/>
        <c:numFmt formatCode="General" sourceLinked="1"/>
        <c:majorTickMark val="out"/>
        <c:minorTickMark val="none"/>
        <c:tickLblPos val="nextTo"/>
        <c:crossAx val="427487192"/>
        <c:crosses val="autoZero"/>
        <c:auto val="1"/>
        <c:lblAlgn val="ctr"/>
        <c:lblOffset val="100"/>
        <c:noMultiLvlLbl val="0"/>
      </c:catAx>
      <c:spPr>
        <a:pattFill prst="ltDnDiag">
          <a:fgClr>
            <a:schemeClr val="dk1">
              <a:lumMod val="15000"/>
              <a:lumOff val="85000"/>
            </a:schemeClr>
          </a:fgClr>
          <a:bgClr>
            <a:schemeClr val="lt1"/>
          </a:bgClr>
        </a:patt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ru-RU"/>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1"/>
            <a:ext cx="2946612" cy="49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956" tIns="43978" rIns="87956" bIns="43978" numCol="1" anchor="t" anchorCtr="0" compatLnSpc="1">
            <a:prstTxWarp prst="textNoShape">
              <a:avLst/>
            </a:prstTxWarp>
          </a:bodyPr>
          <a:lstStyle>
            <a:lvl1pPr defTabSz="879475" eaLnBrk="1" hangingPunct="1">
              <a:defRPr sz="1200" smtClean="0"/>
            </a:lvl1pPr>
          </a:lstStyle>
          <a:p>
            <a:pPr>
              <a:defRPr/>
            </a:pPr>
            <a:endParaRPr lang="ru-RU" altLang="ru-RU"/>
          </a:p>
        </p:txBody>
      </p:sp>
      <p:sp>
        <p:nvSpPr>
          <p:cNvPr id="31747" name="Rectangle 3"/>
          <p:cNvSpPr>
            <a:spLocks noGrp="1" noChangeArrowheads="1"/>
          </p:cNvSpPr>
          <p:nvPr>
            <p:ph type="dt" sz="quarter" idx="1"/>
          </p:nvPr>
        </p:nvSpPr>
        <p:spPr bwMode="auto">
          <a:xfrm>
            <a:off x="3851065" y="1"/>
            <a:ext cx="2945024" cy="49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956" tIns="43978" rIns="87956" bIns="43978" numCol="1" anchor="t" anchorCtr="0" compatLnSpc="1">
            <a:prstTxWarp prst="textNoShape">
              <a:avLst/>
            </a:prstTxWarp>
          </a:bodyPr>
          <a:lstStyle>
            <a:lvl1pPr algn="r" defTabSz="879475" eaLnBrk="1" hangingPunct="1">
              <a:defRPr sz="1200" smtClean="0"/>
            </a:lvl1pPr>
          </a:lstStyle>
          <a:p>
            <a:pPr>
              <a:defRPr/>
            </a:pPr>
            <a:endParaRPr lang="ru-RU" altLang="ru-RU"/>
          </a:p>
        </p:txBody>
      </p:sp>
      <p:sp>
        <p:nvSpPr>
          <p:cNvPr id="31748" name="Rectangle 4"/>
          <p:cNvSpPr>
            <a:spLocks noGrp="1" noChangeArrowheads="1"/>
          </p:cNvSpPr>
          <p:nvPr>
            <p:ph type="ftr" sz="quarter" idx="2"/>
          </p:nvPr>
        </p:nvSpPr>
        <p:spPr bwMode="auto">
          <a:xfrm>
            <a:off x="0" y="9428630"/>
            <a:ext cx="2946612"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956" tIns="43978" rIns="87956" bIns="43978" numCol="1" anchor="b" anchorCtr="0" compatLnSpc="1">
            <a:prstTxWarp prst="textNoShape">
              <a:avLst/>
            </a:prstTxWarp>
          </a:bodyPr>
          <a:lstStyle>
            <a:lvl1pPr defTabSz="879475" eaLnBrk="1" hangingPunct="1">
              <a:defRPr sz="1200" smtClean="0"/>
            </a:lvl1pPr>
          </a:lstStyle>
          <a:p>
            <a:pPr>
              <a:defRPr/>
            </a:pPr>
            <a:endParaRPr lang="ru-RU" altLang="ru-RU"/>
          </a:p>
        </p:txBody>
      </p:sp>
      <p:sp>
        <p:nvSpPr>
          <p:cNvPr id="31749" name="Rectangle 5"/>
          <p:cNvSpPr>
            <a:spLocks noGrp="1" noChangeArrowheads="1"/>
          </p:cNvSpPr>
          <p:nvPr>
            <p:ph type="sldNum" sz="quarter" idx="3"/>
          </p:nvPr>
        </p:nvSpPr>
        <p:spPr bwMode="auto">
          <a:xfrm>
            <a:off x="3851065" y="9428630"/>
            <a:ext cx="2945024"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956" tIns="43978" rIns="87956" bIns="43978" numCol="1" anchor="b" anchorCtr="0" compatLnSpc="1">
            <a:prstTxWarp prst="textNoShape">
              <a:avLst/>
            </a:prstTxWarp>
          </a:bodyPr>
          <a:lstStyle>
            <a:lvl1pPr algn="r" defTabSz="879475" eaLnBrk="1" hangingPunct="1">
              <a:defRPr sz="1200" smtClean="0"/>
            </a:lvl1pPr>
          </a:lstStyle>
          <a:p>
            <a:pPr>
              <a:defRPr/>
            </a:pPr>
            <a:fld id="{7954853A-DC5D-46B2-A227-08474608E055}" type="slidenum">
              <a:rPr lang="ru-RU" altLang="ru-RU"/>
              <a:pPr>
                <a:defRPr/>
              </a:pPr>
              <a:t>‹#›</a:t>
            </a:fld>
            <a:endParaRPr lang="ru-RU" altLang="ru-RU"/>
          </a:p>
        </p:txBody>
      </p:sp>
    </p:spTree>
    <p:extLst>
      <p:ext uri="{BB962C8B-B14F-4D97-AF65-F5344CB8AC3E}">
        <p14:creationId xmlns:p14="http://schemas.microsoft.com/office/powerpoint/2010/main" val="31295004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1"/>
            <a:ext cx="2946612" cy="49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956" tIns="43978" rIns="87956" bIns="43978" numCol="1" anchor="t" anchorCtr="0" compatLnSpc="1">
            <a:prstTxWarp prst="textNoShape">
              <a:avLst/>
            </a:prstTxWarp>
          </a:bodyPr>
          <a:lstStyle>
            <a:lvl1pPr defTabSz="879475" eaLnBrk="1" hangingPunct="1">
              <a:defRPr sz="1200" smtClean="0"/>
            </a:lvl1pPr>
          </a:lstStyle>
          <a:p>
            <a:pPr>
              <a:defRPr/>
            </a:pPr>
            <a:endParaRPr lang="ru-RU" altLang="ru-RU"/>
          </a:p>
        </p:txBody>
      </p:sp>
      <p:sp>
        <p:nvSpPr>
          <p:cNvPr id="36867" name="Rectangle 3"/>
          <p:cNvSpPr>
            <a:spLocks noGrp="1" noChangeArrowheads="1"/>
          </p:cNvSpPr>
          <p:nvPr>
            <p:ph type="dt" idx="1"/>
          </p:nvPr>
        </p:nvSpPr>
        <p:spPr bwMode="auto">
          <a:xfrm>
            <a:off x="3851065" y="1"/>
            <a:ext cx="2945024" cy="49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956" tIns="43978" rIns="87956" bIns="43978" numCol="1" anchor="t" anchorCtr="0" compatLnSpc="1">
            <a:prstTxWarp prst="textNoShape">
              <a:avLst/>
            </a:prstTxWarp>
          </a:bodyPr>
          <a:lstStyle>
            <a:lvl1pPr algn="r" defTabSz="879475" eaLnBrk="1" hangingPunct="1">
              <a:defRPr sz="1200" smtClean="0"/>
            </a:lvl1pPr>
          </a:lstStyle>
          <a:p>
            <a:pPr>
              <a:defRPr/>
            </a:pPr>
            <a:endParaRPr lang="ru-RU" altLang="ru-RU"/>
          </a:p>
        </p:txBody>
      </p:sp>
      <p:sp>
        <p:nvSpPr>
          <p:cNvPr id="2052" name="Rectangle 4"/>
          <p:cNvSpPr>
            <a:spLocks noGrp="1" noRot="1" noChangeAspect="1" noChangeArrowheads="1" noTextEdit="1"/>
          </p:cNvSpPr>
          <p:nvPr>
            <p:ph type="sldImg" idx="2"/>
          </p:nvPr>
        </p:nvSpPr>
        <p:spPr bwMode="auto">
          <a:xfrm>
            <a:off x="919163" y="746125"/>
            <a:ext cx="4959350" cy="37195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79133" y="4715113"/>
            <a:ext cx="5439409" cy="4466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956" tIns="43978" rIns="87956" bIns="43978" numCol="1" anchor="t" anchorCtr="0" compatLnSpc="1">
            <a:prstTxWarp prst="textNoShape">
              <a:avLst/>
            </a:prstTxWarp>
          </a:bodyPr>
          <a:lstStyle/>
          <a:p>
            <a:pPr lvl="0"/>
            <a:r>
              <a:rPr lang="ru-RU" altLang="ru-RU" noProof="0" smtClean="0"/>
              <a:t>Образец текста</a:t>
            </a:r>
          </a:p>
          <a:p>
            <a:pPr lvl="1"/>
            <a:r>
              <a:rPr lang="ru-RU" altLang="ru-RU" noProof="0" smtClean="0"/>
              <a:t>Второй уровень</a:t>
            </a:r>
          </a:p>
          <a:p>
            <a:pPr lvl="2"/>
            <a:r>
              <a:rPr lang="ru-RU" altLang="ru-RU" noProof="0" smtClean="0"/>
              <a:t>Третий уровень</a:t>
            </a:r>
          </a:p>
          <a:p>
            <a:pPr lvl="3"/>
            <a:r>
              <a:rPr lang="ru-RU" altLang="ru-RU" noProof="0" smtClean="0"/>
              <a:t>Четвертый уровень</a:t>
            </a:r>
          </a:p>
          <a:p>
            <a:pPr lvl="4"/>
            <a:r>
              <a:rPr lang="ru-RU" altLang="ru-RU" noProof="0" smtClean="0"/>
              <a:t>Пятый уровень</a:t>
            </a:r>
          </a:p>
        </p:txBody>
      </p:sp>
      <p:sp>
        <p:nvSpPr>
          <p:cNvPr id="36870" name="Rectangle 6"/>
          <p:cNvSpPr>
            <a:spLocks noGrp="1" noChangeArrowheads="1"/>
          </p:cNvSpPr>
          <p:nvPr>
            <p:ph type="ftr" sz="quarter" idx="4"/>
          </p:nvPr>
        </p:nvSpPr>
        <p:spPr bwMode="auto">
          <a:xfrm>
            <a:off x="0" y="9428630"/>
            <a:ext cx="2946612"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956" tIns="43978" rIns="87956" bIns="43978" numCol="1" anchor="b" anchorCtr="0" compatLnSpc="1">
            <a:prstTxWarp prst="textNoShape">
              <a:avLst/>
            </a:prstTxWarp>
          </a:bodyPr>
          <a:lstStyle>
            <a:lvl1pPr defTabSz="879475" eaLnBrk="1" hangingPunct="1">
              <a:defRPr sz="1200" smtClean="0"/>
            </a:lvl1pPr>
          </a:lstStyle>
          <a:p>
            <a:pPr>
              <a:defRPr/>
            </a:pPr>
            <a:endParaRPr lang="ru-RU" altLang="ru-RU"/>
          </a:p>
        </p:txBody>
      </p:sp>
      <p:sp>
        <p:nvSpPr>
          <p:cNvPr id="36871" name="Rectangle 7"/>
          <p:cNvSpPr>
            <a:spLocks noGrp="1" noChangeArrowheads="1"/>
          </p:cNvSpPr>
          <p:nvPr>
            <p:ph type="sldNum" sz="quarter" idx="5"/>
          </p:nvPr>
        </p:nvSpPr>
        <p:spPr bwMode="auto">
          <a:xfrm>
            <a:off x="3851065" y="9428630"/>
            <a:ext cx="2945024"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956" tIns="43978" rIns="87956" bIns="43978" numCol="1" anchor="b" anchorCtr="0" compatLnSpc="1">
            <a:prstTxWarp prst="textNoShape">
              <a:avLst/>
            </a:prstTxWarp>
          </a:bodyPr>
          <a:lstStyle>
            <a:lvl1pPr algn="r" defTabSz="879475" eaLnBrk="1" hangingPunct="1">
              <a:defRPr sz="1200" smtClean="0"/>
            </a:lvl1pPr>
          </a:lstStyle>
          <a:p>
            <a:pPr>
              <a:defRPr/>
            </a:pPr>
            <a:fld id="{A9BF5F3F-6A62-4769-9ED3-8AA385212744}" type="slidenum">
              <a:rPr lang="ru-RU" altLang="ru-RU"/>
              <a:pPr>
                <a:defRPr/>
              </a:pPr>
              <a:t>‹#›</a:t>
            </a:fld>
            <a:endParaRPr lang="ru-RU" altLang="ru-RU"/>
          </a:p>
        </p:txBody>
      </p:sp>
    </p:spTree>
    <p:extLst>
      <p:ext uri="{BB962C8B-B14F-4D97-AF65-F5344CB8AC3E}">
        <p14:creationId xmlns:p14="http://schemas.microsoft.com/office/powerpoint/2010/main" val="31094440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879475">
              <a:defRPr>
                <a:solidFill>
                  <a:schemeClr val="tx1"/>
                </a:solidFill>
                <a:latin typeface="Arial" panose="020B0604020202020204" pitchFamily="34" charset="0"/>
              </a:defRPr>
            </a:lvl1pPr>
            <a:lvl2pPr marL="742950" indent="-285750" defTabSz="879475">
              <a:defRPr>
                <a:solidFill>
                  <a:schemeClr val="tx1"/>
                </a:solidFill>
                <a:latin typeface="Arial" panose="020B0604020202020204" pitchFamily="34" charset="0"/>
              </a:defRPr>
            </a:lvl2pPr>
            <a:lvl3pPr marL="1143000" indent="-228600" defTabSz="879475">
              <a:defRPr>
                <a:solidFill>
                  <a:schemeClr val="tx1"/>
                </a:solidFill>
                <a:latin typeface="Arial" panose="020B0604020202020204" pitchFamily="34" charset="0"/>
              </a:defRPr>
            </a:lvl3pPr>
            <a:lvl4pPr marL="1600200" indent="-228600" defTabSz="879475">
              <a:defRPr>
                <a:solidFill>
                  <a:schemeClr val="tx1"/>
                </a:solidFill>
                <a:latin typeface="Arial" panose="020B0604020202020204" pitchFamily="34" charset="0"/>
              </a:defRPr>
            </a:lvl4pPr>
            <a:lvl5pPr marL="2057400" indent="-228600" defTabSz="879475">
              <a:defRPr>
                <a:solidFill>
                  <a:schemeClr val="tx1"/>
                </a:solidFill>
                <a:latin typeface="Arial" panose="020B0604020202020204" pitchFamily="34" charset="0"/>
              </a:defRPr>
            </a:lvl5pPr>
            <a:lvl6pPr marL="2514600" indent="-228600" defTabSz="879475" eaLnBrk="0" fontAlgn="base" hangingPunct="0">
              <a:spcBef>
                <a:spcPct val="0"/>
              </a:spcBef>
              <a:spcAft>
                <a:spcPct val="0"/>
              </a:spcAft>
              <a:defRPr>
                <a:solidFill>
                  <a:schemeClr val="tx1"/>
                </a:solidFill>
                <a:latin typeface="Arial" panose="020B0604020202020204" pitchFamily="34" charset="0"/>
              </a:defRPr>
            </a:lvl6pPr>
            <a:lvl7pPr marL="2971800" indent="-228600" defTabSz="879475" eaLnBrk="0" fontAlgn="base" hangingPunct="0">
              <a:spcBef>
                <a:spcPct val="0"/>
              </a:spcBef>
              <a:spcAft>
                <a:spcPct val="0"/>
              </a:spcAft>
              <a:defRPr>
                <a:solidFill>
                  <a:schemeClr val="tx1"/>
                </a:solidFill>
                <a:latin typeface="Arial" panose="020B0604020202020204" pitchFamily="34" charset="0"/>
              </a:defRPr>
            </a:lvl7pPr>
            <a:lvl8pPr marL="3429000" indent="-228600" defTabSz="879475" eaLnBrk="0" fontAlgn="base" hangingPunct="0">
              <a:spcBef>
                <a:spcPct val="0"/>
              </a:spcBef>
              <a:spcAft>
                <a:spcPct val="0"/>
              </a:spcAft>
              <a:defRPr>
                <a:solidFill>
                  <a:schemeClr val="tx1"/>
                </a:solidFill>
                <a:latin typeface="Arial" panose="020B0604020202020204" pitchFamily="34" charset="0"/>
              </a:defRPr>
            </a:lvl8pPr>
            <a:lvl9pPr marL="3886200" indent="-228600" defTabSz="879475" eaLnBrk="0" fontAlgn="base" hangingPunct="0">
              <a:spcBef>
                <a:spcPct val="0"/>
              </a:spcBef>
              <a:spcAft>
                <a:spcPct val="0"/>
              </a:spcAft>
              <a:defRPr>
                <a:solidFill>
                  <a:schemeClr val="tx1"/>
                </a:solidFill>
                <a:latin typeface="Arial" panose="020B0604020202020204" pitchFamily="34" charset="0"/>
              </a:defRPr>
            </a:lvl9pPr>
          </a:lstStyle>
          <a:p>
            <a:fld id="{4ED1D92E-734F-4BD1-BE18-4C2510631A22}" type="slidenum">
              <a:rPr lang="ru-RU" altLang="ru-RU"/>
              <a:pPr/>
              <a:t>1</a:t>
            </a:fld>
            <a:endParaRPr lang="ru-RU" altLang="ru-RU"/>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2721909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879475">
              <a:defRPr>
                <a:solidFill>
                  <a:schemeClr val="tx1"/>
                </a:solidFill>
                <a:latin typeface="Arial" panose="020B0604020202020204" pitchFamily="34" charset="0"/>
              </a:defRPr>
            </a:lvl1pPr>
            <a:lvl2pPr marL="742950" indent="-285750" defTabSz="879475">
              <a:defRPr>
                <a:solidFill>
                  <a:schemeClr val="tx1"/>
                </a:solidFill>
                <a:latin typeface="Arial" panose="020B0604020202020204" pitchFamily="34" charset="0"/>
              </a:defRPr>
            </a:lvl2pPr>
            <a:lvl3pPr marL="1143000" indent="-228600" defTabSz="879475">
              <a:defRPr>
                <a:solidFill>
                  <a:schemeClr val="tx1"/>
                </a:solidFill>
                <a:latin typeface="Arial" panose="020B0604020202020204" pitchFamily="34" charset="0"/>
              </a:defRPr>
            </a:lvl3pPr>
            <a:lvl4pPr marL="1600200" indent="-228600" defTabSz="879475">
              <a:defRPr>
                <a:solidFill>
                  <a:schemeClr val="tx1"/>
                </a:solidFill>
                <a:latin typeface="Arial" panose="020B0604020202020204" pitchFamily="34" charset="0"/>
              </a:defRPr>
            </a:lvl4pPr>
            <a:lvl5pPr marL="2057400" indent="-228600" defTabSz="879475">
              <a:defRPr>
                <a:solidFill>
                  <a:schemeClr val="tx1"/>
                </a:solidFill>
                <a:latin typeface="Arial" panose="020B0604020202020204" pitchFamily="34" charset="0"/>
              </a:defRPr>
            </a:lvl5pPr>
            <a:lvl6pPr marL="2514600" indent="-228600" defTabSz="879475" eaLnBrk="0" fontAlgn="base" hangingPunct="0">
              <a:spcBef>
                <a:spcPct val="0"/>
              </a:spcBef>
              <a:spcAft>
                <a:spcPct val="0"/>
              </a:spcAft>
              <a:defRPr>
                <a:solidFill>
                  <a:schemeClr val="tx1"/>
                </a:solidFill>
                <a:latin typeface="Arial" panose="020B0604020202020204" pitchFamily="34" charset="0"/>
              </a:defRPr>
            </a:lvl6pPr>
            <a:lvl7pPr marL="2971800" indent="-228600" defTabSz="879475" eaLnBrk="0" fontAlgn="base" hangingPunct="0">
              <a:spcBef>
                <a:spcPct val="0"/>
              </a:spcBef>
              <a:spcAft>
                <a:spcPct val="0"/>
              </a:spcAft>
              <a:defRPr>
                <a:solidFill>
                  <a:schemeClr val="tx1"/>
                </a:solidFill>
                <a:latin typeface="Arial" panose="020B0604020202020204" pitchFamily="34" charset="0"/>
              </a:defRPr>
            </a:lvl7pPr>
            <a:lvl8pPr marL="3429000" indent="-228600" defTabSz="879475" eaLnBrk="0" fontAlgn="base" hangingPunct="0">
              <a:spcBef>
                <a:spcPct val="0"/>
              </a:spcBef>
              <a:spcAft>
                <a:spcPct val="0"/>
              </a:spcAft>
              <a:defRPr>
                <a:solidFill>
                  <a:schemeClr val="tx1"/>
                </a:solidFill>
                <a:latin typeface="Arial" panose="020B0604020202020204" pitchFamily="34" charset="0"/>
              </a:defRPr>
            </a:lvl8pPr>
            <a:lvl9pPr marL="3886200" indent="-228600" defTabSz="879475" eaLnBrk="0" fontAlgn="base" hangingPunct="0">
              <a:spcBef>
                <a:spcPct val="0"/>
              </a:spcBef>
              <a:spcAft>
                <a:spcPct val="0"/>
              </a:spcAft>
              <a:defRPr>
                <a:solidFill>
                  <a:schemeClr val="tx1"/>
                </a:solidFill>
                <a:latin typeface="Arial" panose="020B0604020202020204" pitchFamily="34" charset="0"/>
              </a:defRPr>
            </a:lvl9pPr>
          </a:lstStyle>
          <a:p>
            <a:fld id="{DA5873BF-A954-4263-917B-0D94B5467B17}" type="slidenum">
              <a:rPr lang="ru-RU" altLang="ru-RU"/>
              <a:pPr/>
              <a:t>2</a:t>
            </a:fld>
            <a:endParaRPr lang="ru-RU" altLang="ru-RU"/>
          </a:p>
        </p:txBody>
      </p:sp>
      <p:sp>
        <p:nvSpPr>
          <p:cNvPr id="7171" name="Rectangle 2"/>
          <p:cNvSpPr>
            <a:spLocks noGrp="1" noRot="1" noChangeAspect="1" noChangeArrowheads="1" noTextEdit="1"/>
          </p:cNvSpPr>
          <p:nvPr>
            <p:ph type="sldImg"/>
          </p:nvPr>
        </p:nvSpPr>
        <p:spPr>
          <a:xfrm>
            <a:off x="919163" y="744538"/>
            <a:ext cx="4960937" cy="3722687"/>
          </a:xfrm>
          <a:ln/>
        </p:spPr>
      </p:sp>
      <p:sp>
        <p:nvSpPr>
          <p:cNvPr id="7172" name="Rectangle 3"/>
          <p:cNvSpPr>
            <a:spLocks noGrp="1" noChangeArrowheads="1"/>
          </p:cNvSpPr>
          <p:nvPr>
            <p:ph type="body" idx="1"/>
          </p:nvPr>
        </p:nvSpPr>
        <p:spPr>
          <a:xfrm>
            <a:off x="679133" y="4715113"/>
            <a:ext cx="5439409" cy="4467706"/>
          </a:xfrm>
          <a:noFill/>
        </p:spPr>
        <p:txBody>
          <a:bodyPr/>
          <a:lstStyle/>
          <a:p>
            <a:pPr eaLnBrk="1" hangingPunct="1"/>
            <a:endParaRPr lang="ru-RU" altLang="ru-RU" smtClean="0"/>
          </a:p>
        </p:txBody>
      </p:sp>
    </p:spTree>
    <p:extLst>
      <p:ext uri="{BB962C8B-B14F-4D97-AF65-F5344CB8AC3E}">
        <p14:creationId xmlns:p14="http://schemas.microsoft.com/office/powerpoint/2010/main" val="4265255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defTabSz="879475">
              <a:defRPr>
                <a:solidFill>
                  <a:schemeClr val="tx1"/>
                </a:solidFill>
                <a:latin typeface="Arial" panose="020B0604020202020204" pitchFamily="34" charset="0"/>
              </a:defRPr>
            </a:lvl1pPr>
            <a:lvl2pPr marL="742950" indent="-285750" defTabSz="879475">
              <a:defRPr>
                <a:solidFill>
                  <a:schemeClr val="tx1"/>
                </a:solidFill>
                <a:latin typeface="Arial" panose="020B0604020202020204" pitchFamily="34" charset="0"/>
              </a:defRPr>
            </a:lvl2pPr>
            <a:lvl3pPr marL="1143000" indent="-228600" defTabSz="879475">
              <a:defRPr>
                <a:solidFill>
                  <a:schemeClr val="tx1"/>
                </a:solidFill>
                <a:latin typeface="Arial" panose="020B0604020202020204" pitchFamily="34" charset="0"/>
              </a:defRPr>
            </a:lvl3pPr>
            <a:lvl4pPr marL="1600200" indent="-228600" defTabSz="879475">
              <a:defRPr>
                <a:solidFill>
                  <a:schemeClr val="tx1"/>
                </a:solidFill>
                <a:latin typeface="Arial" panose="020B0604020202020204" pitchFamily="34" charset="0"/>
              </a:defRPr>
            </a:lvl4pPr>
            <a:lvl5pPr marL="2057400" indent="-228600" defTabSz="879475">
              <a:defRPr>
                <a:solidFill>
                  <a:schemeClr val="tx1"/>
                </a:solidFill>
                <a:latin typeface="Arial" panose="020B0604020202020204" pitchFamily="34" charset="0"/>
              </a:defRPr>
            </a:lvl5pPr>
            <a:lvl6pPr marL="2514600" indent="-228600" defTabSz="879475" eaLnBrk="0" fontAlgn="base" hangingPunct="0">
              <a:spcBef>
                <a:spcPct val="0"/>
              </a:spcBef>
              <a:spcAft>
                <a:spcPct val="0"/>
              </a:spcAft>
              <a:defRPr>
                <a:solidFill>
                  <a:schemeClr val="tx1"/>
                </a:solidFill>
                <a:latin typeface="Arial" panose="020B0604020202020204" pitchFamily="34" charset="0"/>
              </a:defRPr>
            </a:lvl6pPr>
            <a:lvl7pPr marL="2971800" indent="-228600" defTabSz="879475" eaLnBrk="0" fontAlgn="base" hangingPunct="0">
              <a:spcBef>
                <a:spcPct val="0"/>
              </a:spcBef>
              <a:spcAft>
                <a:spcPct val="0"/>
              </a:spcAft>
              <a:defRPr>
                <a:solidFill>
                  <a:schemeClr val="tx1"/>
                </a:solidFill>
                <a:latin typeface="Arial" panose="020B0604020202020204" pitchFamily="34" charset="0"/>
              </a:defRPr>
            </a:lvl7pPr>
            <a:lvl8pPr marL="3429000" indent="-228600" defTabSz="879475" eaLnBrk="0" fontAlgn="base" hangingPunct="0">
              <a:spcBef>
                <a:spcPct val="0"/>
              </a:spcBef>
              <a:spcAft>
                <a:spcPct val="0"/>
              </a:spcAft>
              <a:defRPr>
                <a:solidFill>
                  <a:schemeClr val="tx1"/>
                </a:solidFill>
                <a:latin typeface="Arial" panose="020B0604020202020204" pitchFamily="34" charset="0"/>
              </a:defRPr>
            </a:lvl8pPr>
            <a:lvl9pPr marL="3886200" indent="-228600" defTabSz="879475" eaLnBrk="0" fontAlgn="base" hangingPunct="0">
              <a:spcBef>
                <a:spcPct val="0"/>
              </a:spcBef>
              <a:spcAft>
                <a:spcPct val="0"/>
              </a:spcAft>
              <a:defRPr>
                <a:solidFill>
                  <a:schemeClr val="tx1"/>
                </a:solidFill>
                <a:latin typeface="Arial" panose="020B0604020202020204" pitchFamily="34" charset="0"/>
              </a:defRPr>
            </a:lvl9pPr>
          </a:lstStyle>
          <a:p>
            <a:fld id="{5F00790A-551E-4A17-B2F9-862504AB72E5}" type="slidenum">
              <a:rPr lang="ru-RU" altLang="ru-RU"/>
              <a:pPr/>
              <a:t>19</a:t>
            </a:fld>
            <a:endParaRPr lang="ru-RU" altLang="ru-RU"/>
          </a:p>
        </p:txBody>
      </p:sp>
      <p:sp>
        <p:nvSpPr>
          <p:cNvPr id="31747" name="Rectangle 2"/>
          <p:cNvSpPr>
            <a:spLocks noGrp="1" noRot="1" noChangeAspect="1" noChangeArrowheads="1" noTextEdit="1"/>
          </p:cNvSpPr>
          <p:nvPr>
            <p:ph type="sldImg"/>
          </p:nvPr>
        </p:nvSpPr>
        <p:spPr>
          <a:xfrm>
            <a:off x="919163" y="744538"/>
            <a:ext cx="4959350" cy="3721100"/>
          </a:xfrm>
          <a:ln/>
        </p:spPr>
      </p:sp>
      <p:sp>
        <p:nvSpPr>
          <p:cNvPr id="31748" name="Rectangle 3"/>
          <p:cNvSpPr>
            <a:spLocks noGrp="1" noChangeArrowheads="1"/>
          </p:cNvSpPr>
          <p:nvPr>
            <p:ph type="body" idx="1"/>
          </p:nvPr>
        </p:nvSpPr>
        <p:spPr>
          <a:xfrm>
            <a:off x="679133" y="4715113"/>
            <a:ext cx="5439409" cy="4467706"/>
          </a:xfrm>
          <a:noFill/>
        </p:spPr>
        <p:txBody>
          <a:bodyPr/>
          <a:lstStyle/>
          <a:p>
            <a:pPr eaLnBrk="1" hangingPunct="1"/>
            <a:endParaRPr lang="ru-RU" altLang="ru-RU" smtClean="0"/>
          </a:p>
        </p:txBody>
      </p:sp>
    </p:spTree>
    <p:extLst>
      <p:ext uri="{BB962C8B-B14F-4D97-AF65-F5344CB8AC3E}">
        <p14:creationId xmlns:p14="http://schemas.microsoft.com/office/powerpoint/2010/main" val="1570504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Rectangle 5"/>
          <p:cNvSpPr>
            <a:spLocks noGrp="1" noChangeArrowheads="1"/>
          </p:cNvSpPr>
          <p:nvPr>
            <p:ph type="ftr" sz="quarter" idx="10"/>
          </p:nvPr>
        </p:nvSpPr>
        <p:spPr>
          <a:ln/>
        </p:spPr>
        <p:txBody>
          <a:bodyPr/>
          <a:lstStyle>
            <a:lvl1pPr algn="ctr">
              <a:defRPr sz="1400" i="1">
                <a:latin typeface="Verdana" panose="020B0604030504040204" pitchFamily="34" charset="0"/>
              </a:defRPr>
            </a:lvl1pPr>
          </a:lstStyle>
          <a:p>
            <a:pPr>
              <a:defRPr/>
            </a:pPr>
            <a:r>
              <a:rPr lang="ru-RU" altLang="ru-RU" i="0">
                <a:latin typeface="+mn-lt"/>
              </a:rPr>
              <a:t>РАКИТОВА Ольга Сергеевна,</a:t>
            </a:r>
            <a:r>
              <a:rPr lang="en-US" altLang="ru-RU" i="0">
                <a:latin typeface="+mn-lt"/>
              </a:rPr>
              <a:t> </a:t>
            </a:r>
            <a:r>
              <a:rPr lang="ru-RU" altLang="ru-RU" i="0">
                <a:latin typeface="+mn-lt"/>
              </a:rPr>
              <a:t>к.э.н., </a:t>
            </a:r>
          </a:p>
          <a:p>
            <a:pPr>
              <a:defRPr/>
            </a:pPr>
            <a:r>
              <a:rPr lang="ru-RU" altLang="ru-RU" i="0">
                <a:latin typeface="+mn-lt"/>
              </a:rPr>
              <a:t>главный редактор </a:t>
            </a:r>
            <a:r>
              <a:rPr lang="en-US" altLang="ru-RU" i="0">
                <a:latin typeface="+mn-lt"/>
              </a:rPr>
              <a:t>The Bioenergy International.</a:t>
            </a:r>
            <a:r>
              <a:rPr lang="ru-RU" altLang="ru-RU" i="0">
                <a:latin typeface="+mn-lt"/>
              </a:rPr>
              <a:t> Россия,</a:t>
            </a:r>
            <a:r>
              <a:rPr lang="en-US" altLang="ru-RU" i="0">
                <a:latin typeface="+mn-lt"/>
              </a:rPr>
              <a:t> </a:t>
            </a:r>
            <a:r>
              <a:rPr lang="ru-RU" altLang="ru-RU" i="0">
                <a:latin typeface="+mn-lt"/>
              </a:rPr>
              <a:t> исп</a:t>
            </a:r>
            <a:r>
              <a:rPr lang="en-US" altLang="ru-RU" i="0">
                <a:latin typeface="+mn-lt"/>
              </a:rPr>
              <a:t>.</a:t>
            </a:r>
            <a:r>
              <a:rPr lang="ru-RU" altLang="ru-RU" i="0">
                <a:latin typeface="+mn-lt"/>
              </a:rPr>
              <a:t>директор НП «Национальный Биоэнергетический Союз»</a:t>
            </a:r>
            <a:r>
              <a:rPr lang="en-US" altLang="ru-RU" i="0">
                <a:latin typeface="+mn-lt"/>
              </a:rPr>
              <a:t>, </a:t>
            </a:r>
            <a:r>
              <a:rPr lang="ru-RU" altLang="ru-RU" i="0">
                <a:latin typeface="+mn-lt"/>
              </a:rPr>
              <a:t>руководитель ИАА «ИНФОБИО»</a:t>
            </a:r>
          </a:p>
          <a:p>
            <a:pPr>
              <a:defRPr/>
            </a:pPr>
            <a:r>
              <a:rPr lang="en-US" altLang="ru-RU">
                <a:latin typeface="+mn-lt"/>
              </a:rPr>
              <a:t>www.infobio.ru</a:t>
            </a:r>
            <a:endParaRPr lang="ru-RU" altLang="ru-RU">
              <a:latin typeface="+mn-lt"/>
            </a:endParaRPr>
          </a:p>
          <a:p>
            <a:pPr>
              <a:defRPr/>
            </a:pPr>
            <a:endParaRPr lang="ru-RU" altLang="ru-RU">
              <a:latin typeface="+mn-lt"/>
            </a:endParaRPr>
          </a:p>
          <a:p>
            <a:pPr algn="l">
              <a:defRPr/>
            </a:pPr>
            <a:endParaRPr lang="ru-RU" altLang="ru-RU" sz="1800"/>
          </a:p>
        </p:txBody>
      </p:sp>
    </p:spTree>
    <p:extLst>
      <p:ext uri="{BB962C8B-B14F-4D97-AF65-F5344CB8AC3E}">
        <p14:creationId xmlns:p14="http://schemas.microsoft.com/office/powerpoint/2010/main" val="6005724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ftr" sz="quarter" idx="10"/>
          </p:nvPr>
        </p:nvSpPr>
        <p:spPr>
          <a:ln/>
        </p:spPr>
        <p:txBody>
          <a:bodyPr/>
          <a:lstStyle>
            <a:lvl1pPr algn="ctr">
              <a:defRPr sz="1400" i="1">
                <a:latin typeface="Verdana" panose="020B0604030504040204" pitchFamily="34" charset="0"/>
              </a:defRPr>
            </a:lvl1pPr>
          </a:lstStyle>
          <a:p>
            <a:pPr>
              <a:defRPr/>
            </a:pPr>
            <a:r>
              <a:rPr lang="ru-RU" altLang="ru-RU" i="0">
                <a:latin typeface="+mn-lt"/>
              </a:rPr>
              <a:t>РАКИТОВА Ольга Сергеевна,</a:t>
            </a:r>
            <a:r>
              <a:rPr lang="en-US" altLang="ru-RU" i="0">
                <a:latin typeface="+mn-lt"/>
              </a:rPr>
              <a:t> </a:t>
            </a:r>
            <a:r>
              <a:rPr lang="ru-RU" altLang="ru-RU" i="0">
                <a:latin typeface="+mn-lt"/>
              </a:rPr>
              <a:t>к.э.н., </a:t>
            </a:r>
          </a:p>
          <a:p>
            <a:pPr>
              <a:defRPr/>
            </a:pPr>
            <a:r>
              <a:rPr lang="ru-RU" altLang="ru-RU" i="0">
                <a:latin typeface="+mn-lt"/>
              </a:rPr>
              <a:t>главный редактор </a:t>
            </a:r>
            <a:r>
              <a:rPr lang="en-US" altLang="ru-RU" i="0">
                <a:latin typeface="+mn-lt"/>
              </a:rPr>
              <a:t>The Bioenergy International.</a:t>
            </a:r>
            <a:r>
              <a:rPr lang="ru-RU" altLang="ru-RU" i="0">
                <a:latin typeface="+mn-lt"/>
              </a:rPr>
              <a:t> Россия,</a:t>
            </a:r>
            <a:r>
              <a:rPr lang="en-US" altLang="ru-RU" i="0">
                <a:latin typeface="+mn-lt"/>
              </a:rPr>
              <a:t> </a:t>
            </a:r>
            <a:r>
              <a:rPr lang="ru-RU" altLang="ru-RU" i="0">
                <a:latin typeface="+mn-lt"/>
              </a:rPr>
              <a:t> исп</a:t>
            </a:r>
            <a:r>
              <a:rPr lang="en-US" altLang="ru-RU" i="0">
                <a:latin typeface="+mn-lt"/>
              </a:rPr>
              <a:t>.</a:t>
            </a:r>
            <a:r>
              <a:rPr lang="ru-RU" altLang="ru-RU" i="0">
                <a:latin typeface="+mn-lt"/>
              </a:rPr>
              <a:t>директор НП «Национальный Биоэнергетический Союз»</a:t>
            </a:r>
            <a:r>
              <a:rPr lang="en-US" altLang="ru-RU" i="0">
                <a:latin typeface="+mn-lt"/>
              </a:rPr>
              <a:t>, </a:t>
            </a:r>
            <a:r>
              <a:rPr lang="ru-RU" altLang="ru-RU" i="0">
                <a:latin typeface="+mn-lt"/>
              </a:rPr>
              <a:t>руководитель ИАА «ИНФОБИО»</a:t>
            </a:r>
          </a:p>
          <a:p>
            <a:pPr>
              <a:defRPr/>
            </a:pPr>
            <a:r>
              <a:rPr lang="en-US" altLang="ru-RU">
                <a:latin typeface="+mn-lt"/>
              </a:rPr>
              <a:t>www.infobio.ru</a:t>
            </a:r>
            <a:endParaRPr lang="ru-RU" altLang="ru-RU">
              <a:latin typeface="+mn-lt"/>
            </a:endParaRPr>
          </a:p>
          <a:p>
            <a:pPr>
              <a:defRPr/>
            </a:pPr>
            <a:endParaRPr lang="ru-RU" altLang="ru-RU">
              <a:latin typeface="+mn-lt"/>
            </a:endParaRPr>
          </a:p>
          <a:p>
            <a:pPr algn="l">
              <a:defRPr/>
            </a:pPr>
            <a:endParaRPr lang="ru-RU" altLang="ru-RU" sz="1800"/>
          </a:p>
        </p:txBody>
      </p:sp>
    </p:spTree>
    <p:extLst>
      <p:ext uri="{BB962C8B-B14F-4D97-AF65-F5344CB8AC3E}">
        <p14:creationId xmlns:p14="http://schemas.microsoft.com/office/powerpoint/2010/main" val="3835237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291388" y="274638"/>
            <a:ext cx="1673225" cy="538638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268538" y="274638"/>
            <a:ext cx="4870450" cy="538638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ftr" sz="quarter" idx="10"/>
          </p:nvPr>
        </p:nvSpPr>
        <p:spPr>
          <a:ln/>
        </p:spPr>
        <p:txBody>
          <a:bodyPr/>
          <a:lstStyle>
            <a:lvl1pPr algn="ctr">
              <a:defRPr sz="1400" i="1">
                <a:latin typeface="Verdana" panose="020B0604030504040204" pitchFamily="34" charset="0"/>
              </a:defRPr>
            </a:lvl1pPr>
          </a:lstStyle>
          <a:p>
            <a:pPr>
              <a:defRPr/>
            </a:pPr>
            <a:r>
              <a:rPr lang="ru-RU" altLang="ru-RU" i="0">
                <a:latin typeface="+mn-lt"/>
              </a:rPr>
              <a:t>РАКИТОВА Ольга Сергеевна,</a:t>
            </a:r>
            <a:r>
              <a:rPr lang="en-US" altLang="ru-RU" i="0">
                <a:latin typeface="+mn-lt"/>
              </a:rPr>
              <a:t> </a:t>
            </a:r>
            <a:r>
              <a:rPr lang="ru-RU" altLang="ru-RU" i="0">
                <a:latin typeface="+mn-lt"/>
              </a:rPr>
              <a:t>к.э.н., </a:t>
            </a:r>
          </a:p>
          <a:p>
            <a:pPr>
              <a:defRPr/>
            </a:pPr>
            <a:r>
              <a:rPr lang="ru-RU" altLang="ru-RU" i="0">
                <a:latin typeface="+mn-lt"/>
              </a:rPr>
              <a:t>главный редактор </a:t>
            </a:r>
            <a:r>
              <a:rPr lang="en-US" altLang="ru-RU" i="0">
                <a:latin typeface="+mn-lt"/>
              </a:rPr>
              <a:t>The Bioenergy International.</a:t>
            </a:r>
            <a:r>
              <a:rPr lang="ru-RU" altLang="ru-RU" i="0">
                <a:latin typeface="+mn-lt"/>
              </a:rPr>
              <a:t> Россия,</a:t>
            </a:r>
            <a:r>
              <a:rPr lang="en-US" altLang="ru-RU" i="0">
                <a:latin typeface="+mn-lt"/>
              </a:rPr>
              <a:t> </a:t>
            </a:r>
            <a:r>
              <a:rPr lang="ru-RU" altLang="ru-RU" i="0">
                <a:latin typeface="+mn-lt"/>
              </a:rPr>
              <a:t> исп</a:t>
            </a:r>
            <a:r>
              <a:rPr lang="en-US" altLang="ru-RU" i="0">
                <a:latin typeface="+mn-lt"/>
              </a:rPr>
              <a:t>.</a:t>
            </a:r>
            <a:r>
              <a:rPr lang="ru-RU" altLang="ru-RU" i="0">
                <a:latin typeface="+mn-lt"/>
              </a:rPr>
              <a:t>директор НП «Национальный Биоэнергетический Союз»</a:t>
            </a:r>
            <a:r>
              <a:rPr lang="en-US" altLang="ru-RU" i="0">
                <a:latin typeface="+mn-lt"/>
              </a:rPr>
              <a:t>, </a:t>
            </a:r>
            <a:r>
              <a:rPr lang="ru-RU" altLang="ru-RU" i="0">
                <a:latin typeface="+mn-lt"/>
              </a:rPr>
              <a:t>руководитель ИАА «ИНФОБИО»</a:t>
            </a:r>
          </a:p>
          <a:p>
            <a:pPr>
              <a:defRPr/>
            </a:pPr>
            <a:r>
              <a:rPr lang="en-US" altLang="ru-RU">
                <a:latin typeface="+mn-lt"/>
              </a:rPr>
              <a:t>www.infobio.ru</a:t>
            </a:r>
            <a:endParaRPr lang="ru-RU" altLang="ru-RU">
              <a:latin typeface="+mn-lt"/>
            </a:endParaRPr>
          </a:p>
          <a:p>
            <a:pPr>
              <a:defRPr/>
            </a:pPr>
            <a:endParaRPr lang="ru-RU" altLang="ru-RU">
              <a:latin typeface="+mn-lt"/>
            </a:endParaRPr>
          </a:p>
          <a:p>
            <a:pPr algn="l">
              <a:defRPr/>
            </a:pPr>
            <a:endParaRPr lang="ru-RU" altLang="ru-RU" sz="1800"/>
          </a:p>
        </p:txBody>
      </p:sp>
    </p:spTree>
    <p:extLst>
      <p:ext uri="{BB962C8B-B14F-4D97-AF65-F5344CB8AC3E}">
        <p14:creationId xmlns:p14="http://schemas.microsoft.com/office/powerpoint/2010/main" val="2166819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9975" y="274638"/>
            <a:ext cx="6346825" cy="99377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2268538" y="1600200"/>
            <a:ext cx="3271837" cy="40608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692775" y="1600200"/>
            <a:ext cx="3271838" cy="40608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
          <p:cNvSpPr>
            <a:spLocks noGrp="1" noChangeArrowheads="1"/>
          </p:cNvSpPr>
          <p:nvPr>
            <p:ph type="ftr" sz="quarter" idx="10"/>
          </p:nvPr>
        </p:nvSpPr>
        <p:spPr>
          <a:ln/>
        </p:spPr>
        <p:txBody>
          <a:bodyPr/>
          <a:lstStyle>
            <a:lvl1pPr algn="ctr">
              <a:defRPr sz="1400" i="1">
                <a:latin typeface="Verdana" panose="020B0604030504040204" pitchFamily="34" charset="0"/>
              </a:defRPr>
            </a:lvl1pPr>
          </a:lstStyle>
          <a:p>
            <a:pPr>
              <a:defRPr/>
            </a:pPr>
            <a:r>
              <a:rPr lang="ru-RU" altLang="ru-RU" i="0">
                <a:latin typeface="+mn-lt"/>
              </a:rPr>
              <a:t>РАКИТОВА Ольга Сергеевна,</a:t>
            </a:r>
            <a:r>
              <a:rPr lang="en-US" altLang="ru-RU" i="0">
                <a:latin typeface="+mn-lt"/>
              </a:rPr>
              <a:t> </a:t>
            </a:r>
            <a:r>
              <a:rPr lang="ru-RU" altLang="ru-RU" i="0">
                <a:latin typeface="+mn-lt"/>
              </a:rPr>
              <a:t>к.э.н., </a:t>
            </a:r>
          </a:p>
          <a:p>
            <a:pPr>
              <a:defRPr/>
            </a:pPr>
            <a:r>
              <a:rPr lang="ru-RU" altLang="ru-RU" i="0">
                <a:latin typeface="+mn-lt"/>
              </a:rPr>
              <a:t>главный редактор </a:t>
            </a:r>
            <a:r>
              <a:rPr lang="en-US" altLang="ru-RU" i="0">
                <a:latin typeface="+mn-lt"/>
              </a:rPr>
              <a:t>The Bioenergy International.</a:t>
            </a:r>
            <a:r>
              <a:rPr lang="ru-RU" altLang="ru-RU" i="0">
                <a:latin typeface="+mn-lt"/>
              </a:rPr>
              <a:t> Россия,</a:t>
            </a:r>
            <a:r>
              <a:rPr lang="en-US" altLang="ru-RU" i="0">
                <a:latin typeface="+mn-lt"/>
              </a:rPr>
              <a:t> </a:t>
            </a:r>
            <a:r>
              <a:rPr lang="ru-RU" altLang="ru-RU" i="0">
                <a:latin typeface="+mn-lt"/>
              </a:rPr>
              <a:t> исп</a:t>
            </a:r>
            <a:r>
              <a:rPr lang="en-US" altLang="ru-RU" i="0">
                <a:latin typeface="+mn-lt"/>
              </a:rPr>
              <a:t>.</a:t>
            </a:r>
            <a:r>
              <a:rPr lang="ru-RU" altLang="ru-RU" i="0">
                <a:latin typeface="+mn-lt"/>
              </a:rPr>
              <a:t>директор НП «Национальный Биоэнергетический Союз»</a:t>
            </a:r>
            <a:r>
              <a:rPr lang="en-US" altLang="ru-RU" i="0">
                <a:latin typeface="+mn-lt"/>
              </a:rPr>
              <a:t>, </a:t>
            </a:r>
            <a:r>
              <a:rPr lang="ru-RU" altLang="ru-RU" i="0">
                <a:latin typeface="+mn-lt"/>
              </a:rPr>
              <a:t>руководитель ИАА «ИНФОБИО»</a:t>
            </a:r>
          </a:p>
          <a:p>
            <a:pPr>
              <a:defRPr/>
            </a:pPr>
            <a:r>
              <a:rPr lang="en-US" altLang="ru-RU">
                <a:latin typeface="+mn-lt"/>
              </a:rPr>
              <a:t>www.infobio.ru</a:t>
            </a:r>
            <a:endParaRPr lang="ru-RU" altLang="ru-RU">
              <a:latin typeface="+mn-lt"/>
            </a:endParaRPr>
          </a:p>
          <a:p>
            <a:pPr>
              <a:defRPr/>
            </a:pPr>
            <a:endParaRPr lang="ru-RU" altLang="ru-RU">
              <a:latin typeface="+mn-lt"/>
            </a:endParaRPr>
          </a:p>
          <a:p>
            <a:pPr algn="l">
              <a:defRPr/>
            </a:pPr>
            <a:endParaRPr lang="ru-RU" altLang="ru-RU" sz="1800"/>
          </a:p>
        </p:txBody>
      </p:sp>
    </p:spTree>
    <p:extLst>
      <p:ext uri="{BB962C8B-B14F-4D97-AF65-F5344CB8AC3E}">
        <p14:creationId xmlns:p14="http://schemas.microsoft.com/office/powerpoint/2010/main" val="2327576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ftr" sz="quarter" idx="10"/>
          </p:nvPr>
        </p:nvSpPr>
        <p:spPr>
          <a:ln/>
        </p:spPr>
        <p:txBody>
          <a:bodyPr/>
          <a:lstStyle>
            <a:lvl1pPr algn="ctr">
              <a:defRPr sz="1400" i="1">
                <a:latin typeface="Verdana" panose="020B0604030504040204" pitchFamily="34" charset="0"/>
              </a:defRPr>
            </a:lvl1pPr>
          </a:lstStyle>
          <a:p>
            <a:pPr>
              <a:defRPr/>
            </a:pPr>
            <a:r>
              <a:rPr lang="ru-RU" altLang="ru-RU" i="0">
                <a:latin typeface="+mn-lt"/>
              </a:rPr>
              <a:t>РАКИТОВА Ольга Сергеевна,</a:t>
            </a:r>
            <a:r>
              <a:rPr lang="en-US" altLang="ru-RU" i="0">
                <a:latin typeface="+mn-lt"/>
              </a:rPr>
              <a:t> </a:t>
            </a:r>
            <a:r>
              <a:rPr lang="ru-RU" altLang="ru-RU" i="0">
                <a:latin typeface="+mn-lt"/>
              </a:rPr>
              <a:t>к.э.н., </a:t>
            </a:r>
          </a:p>
          <a:p>
            <a:pPr>
              <a:defRPr/>
            </a:pPr>
            <a:r>
              <a:rPr lang="ru-RU" altLang="ru-RU" i="0">
                <a:latin typeface="+mn-lt"/>
              </a:rPr>
              <a:t>главный редактор </a:t>
            </a:r>
            <a:r>
              <a:rPr lang="en-US" altLang="ru-RU" i="0">
                <a:latin typeface="+mn-lt"/>
              </a:rPr>
              <a:t>The Bioenergy International.</a:t>
            </a:r>
            <a:r>
              <a:rPr lang="ru-RU" altLang="ru-RU" i="0">
                <a:latin typeface="+mn-lt"/>
              </a:rPr>
              <a:t> Россия,</a:t>
            </a:r>
            <a:r>
              <a:rPr lang="en-US" altLang="ru-RU" i="0">
                <a:latin typeface="+mn-lt"/>
              </a:rPr>
              <a:t> </a:t>
            </a:r>
            <a:r>
              <a:rPr lang="ru-RU" altLang="ru-RU" i="0">
                <a:latin typeface="+mn-lt"/>
              </a:rPr>
              <a:t> исп</a:t>
            </a:r>
            <a:r>
              <a:rPr lang="en-US" altLang="ru-RU" i="0">
                <a:latin typeface="+mn-lt"/>
              </a:rPr>
              <a:t>.</a:t>
            </a:r>
            <a:r>
              <a:rPr lang="ru-RU" altLang="ru-RU" i="0">
                <a:latin typeface="+mn-lt"/>
              </a:rPr>
              <a:t>директор НП «Национальный Биоэнергетический Союз»</a:t>
            </a:r>
            <a:r>
              <a:rPr lang="en-US" altLang="ru-RU" i="0">
                <a:latin typeface="+mn-lt"/>
              </a:rPr>
              <a:t>, </a:t>
            </a:r>
            <a:r>
              <a:rPr lang="ru-RU" altLang="ru-RU" i="0">
                <a:latin typeface="+mn-lt"/>
              </a:rPr>
              <a:t>руководитель ИАА «ИНФОБИО»</a:t>
            </a:r>
          </a:p>
          <a:p>
            <a:pPr>
              <a:defRPr/>
            </a:pPr>
            <a:r>
              <a:rPr lang="en-US" altLang="ru-RU">
                <a:latin typeface="+mn-lt"/>
              </a:rPr>
              <a:t>www.infobio.ru</a:t>
            </a:r>
            <a:endParaRPr lang="ru-RU" altLang="ru-RU">
              <a:latin typeface="+mn-lt"/>
            </a:endParaRPr>
          </a:p>
          <a:p>
            <a:pPr>
              <a:defRPr/>
            </a:pPr>
            <a:endParaRPr lang="ru-RU" altLang="ru-RU">
              <a:latin typeface="+mn-lt"/>
            </a:endParaRPr>
          </a:p>
          <a:p>
            <a:pPr algn="l">
              <a:defRPr/>
            </a:pPr>
            <a:endParaRPr lang="ru-RU" altLang="ru-RU" sz="1800"/>
          </a:p>
        </p:txBody>
      </p:sp>
    </p:spTree>
    <p:extLst>
      <p:ext uri="{BB962C8B-B14F-4D97-AF65-F5344CB8AC3E}">
        <p14:creationId xmlns:p14="http://schemas.microsoft.com/office/powerpoint/2010/main" val="23068821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Rectangle 5"/>
          <p:cNvSpPr>
            <a:spLocks noGrp="1" noChangeArrowheads="1"/>
          </p:cNvSpPr>
          <p:nvPr>
            <p:ph type="ftr" sz="quarter" idx="10"/>
          </p:nvPr>
        </p:nvSpPr>
        <p:spPr>
          <a:ln/>
        </p:spPr>
        <p:txBody>
          <a:bodyPr/>
          <a:lstStyle>
            <a:lvl1pPr algn="ctr">
              <a:defRPr sz="1400" i="1">
                <a:latin typeface="Verdana" panose="020B0604030504040204" pitchFamily="34" charset="0"/>
              </a:defRPr>
            </a:lvl1pPr>
          </a:lstStyle>
          <a:p>
            <a:pPr>
              <a:defRPr/>
            </a:pPr>
            <a:r>
              <a:rPr lang="ru-RU" altLang="ru-RU" i="0">
                <a:latin typeface="+mn-lt"/>
              </a:rPr>
              <a:t>РАКИТОВА Ольга Сергеевна,</a:t>
            </a:r>
            <a:r>
              <a:rPr lang="en-US" altLang="ru-RU" i="0">
                <a:latin typeface="+mn-lt"/>
              </a:rPr>
              <a:t> </a:t>
            </a:r>
            <a:r>
              <a:rPr lang="ru-RU" altLang="ru-RU" i="0">
                <a:latin typeface="+mn-lt"/>
              </a:rPr>
              <a:t>к.э.н., </a:t>
            </a:r>
          </a:p>
          <a:p>
            <a:pPr>
              <a:defRPr/>
            </a:pPr>
            <a:r>
              <a:rPr lang="ru-RU" altLang="ru-RU" i="0">
                <a:latin typeface="+mn-lt"/>
              </a:rPr>
              <a:t>главный редактор </a:t>
            </a:r>
            <a:r>
              <a:rPr lang="en-US" altLang="ru-RU" i="0">
                <a:latin typeface="+mn-lt"/>
              </a:rPr>
              <a:t>The Bioenergy International.</a:t>
            </a:r>
            <a:r>
              <a:rPr lang="ru-RU" altLang="ru-RU" i="0">
                <a:latin typeface="+mn-lt"/>
              </a:rPr>
              <a:t> Россия,</a:t>
            </a:r>
            <a:r>
              <a:rPr lang="en-US" altLang="ru-RU" i="0">
                <a:latin typeface="+mn-lt"/>
              </a:rPr>
              <a:t> </a:t>
            </a:r>
            <a:r>
              <a:rPr lang="ru-RU" altLang="ru-RU" i="0">
                <a:latin typeface="+mn-lt"/>
              </a:rPr>
              <a:t> исп</a:t>
            </a:r>
            <a:r>
              <a:rPr lang="en-US" altLang="ru-RU" i="0">
                <a:latin typeface="+mn-lt"/>
              </a:rPr>
              <a:t>.</a:t>
            </a:r>
            <a:r>
              <a:rPr lang="ru-RU" altLang="ru-RU" i="0">
                <a:latin typeface="+mn-lt"/>
              </a:rPr>
              <a:t>директор НП «Национальный Биоэнергетический Союз»</a:t>
            </a:r>
            <a:r>
              <a:rPr lang="en-US" altLang="ru-RU" i="0">
                <a:latin typeface="+mn-lt"/>
              </a:rPr>
              <a:t>, </a:t>
            </a:r>
            <a:r>
              <a:rPr lang="ru-RU" altLang="ru-RU" i="0">
                <a:latin typeface="+mn-lt"/>
              </a:rPr>
              <a:t>руководитель ИАА «ИНФОБИО»</a:t>
            </a:r>
          </a:p>
          <a:p>
            <a:pPr>
              <a:defRPr/>
            </a:pPr>
            <a:r>
              <a:rPr lang="en-US" altLang="ru-RU">
                <a:latin typeface="+mn-lt"/>
              </a:rPr>
              <a:t>www.infobio.ru</a:t>
            </a:r>
            <a:endParaRPr lang="ru-RU" altLang="ru-RU">
              <a:latin typeface="+mn-lt"/>
            </a:endParaRPr>
          </a:p>
          <a:p>
            <a:pPr>
              <a:defRPr/>
            </a:pPr>
            <a:endParaRPr lang="ru-RU" altLang="ru-RU">
              <a:latin typeface="+mn-lt"/>
            </a:endParaRPr>
          </a:p>
          <a:p>
            <a:pPr algn="l">
              <a:defRPr/>
            </a:pPr>
            <a:endParaRPr lang="ru-RU" altLang="ru-RU" sz="1800"/>
          </a:p>
        </p:txBody>
      </p:sp>
    </p:spTree>
    <p:extLst>
      <p:ext uri="{BB962C8B-B14F-4D97-AF65-F5344CB8AC3E}">
        <p14:creationId xmlns:p14="http://schemas.microsoft.com/office/powerpoint/2010/main" val="2887520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2268538" y="1600200"/>
            <a:ext cx="3271837" cy="40608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692775" y="1600200"/>
            <a:ext cx="3271838" cy="40608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
          <p:cNvSpPr>
            <a:spLocks noGrp="1" noChangeArrowheads="1"/>
          </p:cNvSpPr>
          <p:nvPr>
            <p:ph type="ftr" sz="quarter" idx="10"/>
          </p:nvPr>
        </p:nvSpPr>
        <p:spPr>
          <a:ln/>
        </p:spPr>
        <p:txBody>
          <a:bodyPr/>
          <a:lstStyle>
            <a:lvl1pPr algn="ctr">
              <a:defRPr sz="1400" i="1">
                <a:latin typeface="Verdana" panose="020B0604030504040204" pitchFamily="34" charset="0"/>
              </a:defRPr>
            </a:lvl1pPr>
          </a:lstStyle>
          <a:p>
            <a:pPr>
              <a:defRPr/>
            </a:pPr>
            <a:r>
              <a:rPr lang="ru-RU" altLang="ru-RU" i="0">
                <a:latin typeface="+mn-lt"/>
              </a:rPr>
              <a:t>РАКИТОВА Ольга Сергеевна,</a:t>
            </a:r>
            <a:r>
              <a:rPr lang="en-US" altLang="ru-RU" i="0">
                <a:latin typeface="+mn-lt"/>
              </a:rPr>
              <a:t> </a:t>
            </a:r>
            <a:r>
              <a:rPr lang="ru-RU" altLang="ru-RU" i="0">
                <a:latin typeface="+mn-lt"/>
              </a:rPr>
              <a:t>к.э.н., </a:t>
            </a:r>
          </a:p>
          <a:p>
            <a:pPr>
              <a:defRPr/>
            </a:pPr>
            <a:r>
              <a:rPr lang="ru-RU" altLang="ru-RU" i="0">
                <a:latin typeface="+mn-lt"/>
              </a:rPr>
              <a:t>главный редактор </a:t>
            </a:r>
            <a:r>
              <a:rPr lang="en-US" altLang="ru-RU" i="0">
                <a:latin typeface="+mn-lt"/>
              </a:rPr>
              <a:t>The Bioenergy International.</a:t>
            </a:r>
            <a:r>
              <a:rPr lang="ru-RU" altLang="ru-RU" i="0">
                <a:latin typeface="+mn-lt"/>
              </a:rPr>
              <a:t> Россия,</a:t>
            </a:r>
            <a:r>
              <a:rPr lang="en-US" altLang="ru-RU" i="0">
                <a:latin typeface="+mn-lt"/>
              </a:rPr>
              <a:t> </a:t>
            </a:r>
            <a:r>
              <a:rPr lang="ru-RU" altLang="ru-RU" i="0">
                <a:latin typeface="+mn-lt"/>
              </a:rPr>
              <a:t> исп</a:t>
            </a:r>
            <a:r>
              <a:rPr lang="en-US" altLang="ru-RU" i="0">
                <a:latin typeface="+mn-lt"/>
              </a:rPr>
              <a:t>.</a:t>
            </a:r>
            <a:r>
              <a:rPr lang="ru-RU" altLang="ru-RU" i="0">
                <a:latin typeface="+mn-lt"/>
              </a:rPr>
              <a:t>директор НП «Национальный Биоэнергетический Союз»</a:t>
            </a:r>
            <a:r>
              <a:rPr lang="en-US" altLang="ru-RU" i="0">
                <a:latin typeface="+mn-lt"/>
              </a:rPr>
              <a:t>, </a:t>
            </a:r>
            <a:r>
              <a:rPr lang="ru-RU" altLang="ru-RU" i="0">
                <a:latin typeface="+mn-lt"/>
              </a:rPr>
              <a:t>руководитель ИАА «ИНФОБИО»</a:t>
            </a:r>
          </a:p>
          <a:p>
            <a:pPr>
              <a:defRPr/>
            </a:pPr>
            <a:r>
              <a:rPr lang="en-US" altLang="ru-RU">
                <a:latin typeface="+mn-lt"/>
              </a:rPr>
              <a:t>www.infobio.ru</a:t>
            </a:r>
            <a:endParaRPr lang="ru-RU" altLang="ru-RU">
              <a:latin typeface="+mn-lt"/>
            </a:endParaRPr>
          </a:p>
          <a:p>
            <a:pPr>
              <a:defRPr/>
            </a:pPr>
            <a:endParaRPr lang="ru-RU" altLang="ru-RU">
              <a:latin typeface="+mn-lt"/>
            </a:endParaRPr>
          </a:p>
          <a:p>
            <a:pPr algn="l">
              <a:defRPr/>
            </a:pPr>
            <a:endParaRPr lang="ru-RU" altLang="ru-RU" sz="1800"/>
          </a:p>
        </p:txBody>
      </p:sp>
    </p:spTree>
    <p:extLst>
      <p:ext uri="{BB962C8B-B14F-4D97-AF65-F5344CB8AC3E}">
        <p14:creationId xmlns:p14="http://schemas.microsoft.com/office/powerpoint/2010/main" val="3573038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
          <p:cNvSpPr>
            <a:spLocks noGrp="1" noChangeArrowheads="1"/>
          </p:cNvSpPr>
          <p:nvPr>
            <p:ph type="ftr" sz="quarter" idx="10"/>
          </p:nvPr>
        </p:nvSpPr>
        <p:spPr>
          <a:ln/>
        </p:spPr>
        <p:txBody>
          <a:bodyPr/>
          <a:lstStyle>
            <a:lvl1pPr algn="ctr">
              <a:defRPr sz="1400" i="1">
                <a:latin typeface="Verdana" panose="020B0604030504040204" pitchFamily="34" charset="0"/>
              </a:defRPr>
            </a:lvl1pPr>
          </a:lstStyle>
          <a:p>
            <a:pPr>
              <a:defRPr/>
            </a:pPr>
            <a:r>
              <a:rPr lang="ru-RU" altLang="ru-RU" i="0">
                <a:latin typeface="+mn-lt"/>
              </a:rPr>
              <a:t>РАКИТОВА Ольга Сергеевна,</a:t>
            </a:r>
            <a:r>
              <a:rPr lang="en-US" altLang="ru-RU" i="0">
                <a:latin typeface="+mn-lt"/>
              </a:rPr>
              <a:t> </a:t>
            </a:r>
            <a:r>
              <a:rPr lang="ru-RU" altLang="ru-RU" i="0">
                <a:latin typeface="+mn-lt"/>
              </a:rPr>
              <a:t>к.э.н., </a:t>
            </a:r>
          </a:p>
          <a:p>
            <a:pPr>
              <a:defRPr/>
            </a:pPr>
            <a:r>
              <a:rPr lang="ru-RU" altLang="ru-RU" i="0">
                <a:latin typeface="+mn-lt"/>
              </a:rPr>
              <a:t>главный редактор </a:t>
            </a:r>
            <a:r>
              <a:rPr lang="en-US" altLang="ru-RU" i="0">
                <a:latin typeface="+mn-lt"/>
              </a:rPr>
              <a:t>The Bioenergy International.</a:t>
            </a:r>
            <a:r>
              <a:rPr lang="ru-RU" altLang="ru-RU" i="0">
                <a:latin typeface="+mn-lt"/>
              </a:rPr>
              <a:t> Россия,</a:t>
            </a:r>
            <a:r>
              <a:rPr lang="en-US" altLang="ru-RU" i="0">
                <a:latin typeface="+mn-lt"/>
              </a:rPr>
              <a:t> </a:t>
            </a:r>
            <a:r>
              <a:rPr lang="ru-RU" altLang="ru-RU" i="0">
                <a:latin typeface="+mn-lt"/>
              </a:rPr>
              <a:t> исп</a:t>
            </a:r>
            <a:r>
              <a:rPr lang="en-US" altLang="ru-RU" i="0">
                <a:latin typeface="+mn-lt"/>
              </a:rPr>
              <a:t>.</a:t>
            </a:r>
            <a:r>
              <a:rPr lang="ru-RU" altLang="ru-RU" i="0">
                <a:latin typeface="+mn-lt"/>
              </a:rPr>
              <a:t>директор НП «Национальный Биоэнергетический Союз»</a:t>
            </a:r>
            <a:r>
              <a:rPr lang="en-US" altLang="ru-RU" i="0">
                <a:latin typeface="+mn-lt"/>
              </a:rPr>
              <a:t>, </a:t>
            </a:r>
            <a:r>
              <a:rPr lang="ru-RU" altLang="ru-RU" i="0">
                <a:latin typeface="+mn-lt"/>
              </a:rPr>
              <a:t>руководитель ИАА «ИНФОБИО»</a:t>
            </a:r>
          </a:p>
          <a:p>
            <a:pPr>
              <a:defRPr/>
            </a:pPr>
            <a:r>
              <a:rPr lang="en-US" altLang="ru-RU">
                <a:latin typeface="+mn-lt"/>
              </a:rPr>
              <a:t>www.infobio.ru</a:t>
            </a:r>
            <a:endParaRPr lang="ru-RU" altLang="ru-RU">
              <a:latin typeface="+mn-lt"/>
            </a:endParaRPr>
          </a:p>
          <a:p>
            <a:pPr>
              <a:defRPr/>
            </a:pPr>
            <a:endParaRPr lang="ru-RU" altLang="ru-RU">
              <a:latin typeface="+mn-lt"/>
            </a:endParaRPr>
          </a:p>
          <a:p>
            <a:pPr algn="l">
              <a:defRPr/>
            </a:pPr>
            <a:endParaRPr lang="ru-RU" altLang="ru-RU" sz="1800"/>
          </a:p>
        </p:txBody>
      </p:sp>
    </p:spTree>
    <p:extLst>
      <p:ext uri="{BB962C8B-B14F-4D97-AF65-F5344CB8AC3E}">
        <p14:creationId xmlns:p14="http://schemas.microsoft.com/office/powerpoint/2010/main" val="2778532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5"/>
          <p:cNvSpPr>
            <a:spLocks noGrp="1" noChangeArrowheads="1"/>
          </p:cNvSpPr>
          <p:nvPr>
            <p:ph type="ftr" sz="quarter" idx="10"/>
          </p:nvPr>
        </p:nvSpPr>
        <p:spPr>
          <a:ln/>
        </p:spPr>
        <p:txBody>
          <a:bodyPr/>
          <a:lstStyle>
            <a:lvl1pPr algn="ctr">
              <a:defRPr sz="1400" i="1">
                <a:latin typeface="Verdana" panose="020B0604030504040204" pitchFamily="34" charset="0"/>
              </a:defRPr>
            </a:lvl1pPr>
          </a:lstStyle>
          <a:p>
            <a:pPr>
              <a:defRPr/>
            </a:pPr>
            <a:r>
              <a:rPr lang="ru-RU" altLang="ru-RU" i="0">
                <a:latin typeface="+mn-lt"/>
              </a:rPr>
              <a:t>РАКИТОВА Ольга Сергеевна,</a:t>
            </a:r>
            <a:r>
              <a:rPr lang="en-US" altLang="ru-RU" i="0">
                <a:latin typeface="+mn-lt"/>
              </a:rPr>
              <a:t> </a:t>
            </a:r>
            <a:r>
              <a:rPr lang="ru-RU" altLang="ru-RU" i="0">
                <a:latin typeface="+mn-lt"/>
              </a:rPr>
              <a:t>к.э.н., </a:t>
            </a:r>
          </a:p>
          <a:p>
            <a:pPr>
              <a:defRPr/>
            </a:pPr>
            <a:r>
              <a:rPr lang="ru-RU" altLang="ru-RU" i="0">
                <a:latin typeface="+mn-lt"/>
              </a:rPr>
              <a:t>главный редактор </a:t>
            </a:r>
            <a:r>
              <a:rPr lang="en-US" altLang="ru-RU" i="0">
                <a:latin typeface="+mn-lt"/>
              </a:rPr>
              <a:t>The Bioenergy International.</a:t>
            </a:r>
            <a:r>
              <a:rPr lang="ru-RU" altLang="ru-RU" i="0">
                <a:latin typeface="+mn-lt"/>
              </a:rPr>
              <a:t> Россия,</a:t>
            </a:r>
            <a:r>
              <a:rPr lang="en-US" altLang="ru-RU" i="0">
                <a:latin typeface="+mn-lt"/>
              </a:rPr>
              <a:t> </a:t>
            </a:r>
            <a:r>
              <a:rPr lang="ru-RU" altLang="ru-RU" i="0">
                <a:latin typeface="+mn-lt"/>
              </a:rPr>
              <a:t> исп</a:t>
            </a:r>
            <a:r>
              <a:rPr lang="en-US" altLang="ru-RU" i="0">
                <a:latin typeface="+mn-lt"/>
              </a:rPr>
              <a:t>.</a:t>
            </a:r>
            <a:r>
              <a:rPr lang="ru-RU" altLang="ru-RU" i="0">
                <a:latin typeface="+mn-lt"/>
              </a:rPr>
              <a:t>директор НП «Национальный Биоэнергетический Союз»</a:t>
            </a:r>
            <a:r>
              <a:rPr lang="en-US" altLang="ru-RU" i="0">
                <a:latin typeface="+mn-lt"/>
              </a:rPr>
              <a:t>, </a:t>
            </a:r>
            <a:r>
              <a:rPr lang="ru-RU" altLang="ru-RU" i="0">
                <a:latin typeface="+mn-lt"/>
              </a:rPr>
              <a:t>руководитель ИАА «ИНФОБИО»</a:t>
            </a:r>
          </a:p>
          <a:p>
            <a:pPr>
              <a:defRPr/>
            </a:pPr>
            <a:r>
              <a:rPr lang="en-US" altLang="ru-RU">
                <a:latin typeface="+mn-lt"/>
              </a:rPr>
              <a:t>www.infobio.ru</a:t>
            </a:r>
            <a:endParaRPr lang="ru-RU" altLang="ru-RU">
              <a:latin typeface="+mn-lt"/>
            </a:endParaRPr>
          </a:p>
          <a:p>
            <a:pPr>
              <a:defRPr/>
            </a:pPr>
            <a:endParaRPr lang="ru-RU" altLang="ru-RU">
              <a:latin typeface="+mn-lt"/>
            </a:endParaRPr>
          </a:p>
          <a:p>
            <a:pPr algn="l">
              <a:defRPr/>
            </a:pPr>
            <a:endParaRPr lang="ru-RU" altLang="ru-RU" sz="1800"/>
          </a:p>
        </p:txBody>
      </p:sp>
    </p:spTree>
    <p:extLst>
      <p:ext uri="{BB962C8B-B14F-4D97-AF65-F5344CB8AC3E}">
        <p14:creationId xmlns:p14="http://schemas.microsoft.com/office/powerpoint/2010/main" val="4037220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lgn="ctr">
              <a:defRPr sz="1400" i="1">
                <a:latin typeface="Verdana" panose="020B0604030504040204" pitchFamily="34" charset="0"/>
              </a:defRPr>
            </a:lvl1pPr>
          </a:lstStyle>
          <a:p>
            <a:pPr>
              <a:defRPr/>
            </a:pPr>
            <a:r>
              <a:rPr lang="ru-RU" altLang="ru-RU" i="0">
                <a:latin typeface="+mn-lt"/>
              </a:rPr>
              <a:t>РАКИТОВА Ольга Сергеевна,</a:t>
            </a:r>
            <a:r>
              <a:rPr lang="en-US" altLang="ru-RU" i="0">
                <a:latin typeface="+mn-lt"/>
              </a:rPr>
              <a:t> </a:t>
            </a:r>
            <a:r>
              <a:rPr lang="ru-RU" altLang="ru-RU" i="0">
                <a:latin typeface="+mn-lt"/>
              </a:rPr>
              <a:t>к.э.н., </a:t>
            </a:r>
          </a:p>
          <a:p>
            <a:pPr>
              <a:defRPr/>
            </a:pPr>
            <a:r>
              <a:rPr lang="ru-RU" altLang="ru-RU" i="0">
                <a:latin typeface="+mn-lt"/>
              </a:rPr>
              <a:t>главный редактор </a:t>
            </a:r>
            <a:r>
              <a:rPr lang="en-US" altLang="ru-RU" i="0">
                <a:latin typeface="+mn-lt"/>
              </a:rPr>
              <a:t>The Bioenergy International.</a:t>
            </a:r>
            <a:r>
              <a:rPr lang="ru-RU" altLang="ru-RU" i="0">
                <a:latin typeface="+mn-lt"/>
              </a:rPr>
              <a:t> Россия,</a:t>
            </a:r>
            <a:r>
              <a:rPr lang="en-US" altLang="ru-RU" i="0">
                <a:latin typeface="+mn-lt"/>
              </a:rPr>
              <a:t> </a:t>
            </a:r>
            <a:r>
              <a:rPr lang="ru-RU" altLang="ru-RU" i="0">
                <a:latin typeface="+mn-lt"/>
              </a:rPr>
              <a:t> исп</a:t>
            </a:r>
            <a:r>
              <a:rPr lang="en-US" altLang="ru-RU" i="0">
                <a:latin typeface="+mn-lt"/>
              </a:rPr>
              <a:t>.</a:t>
            </a:r>
            <a:r>
              <a:rPr lang="ru-RU" altLang="ru-RU" i="0">
                <a:latin typeface="+mn-lt"/>
              </a:rPr>
              <a:t>директор НП «Национальный Биоэнергетический Союз»</a:t>
            </a:r>
            <a:r>
              <a:rPr lang="en-US" altLang="ru-RU" i="0">
                <a:latin typeface="+mn-lt"/>
              </a:rPr>
              <a:t>, </a:t>
            </a:r>
            <a:r>
              <a:rPr lang="ru-RU" altLang="ru-RU" i="0">
                <a:latin typeface="+mn-lt"/>
              </a:rPr>
              <a:t>руководитель ИАА «ИНФОБИО»</a:t>
            </a:r>
          </a:p>
          <a:p>
            <a:pPr>
              <a:defRPr/>
            </a:pPr>
            <a:r>
              <a:rPr lang="en-US" altLang="ru-RU">
                <a:latin typeface="+mn-lt"/>
              </a:rPr>
              <a:t>www.infobio.ru</a:t>
            </a:r>
            <a:endParaRPr lang="ru-RU" altLang="ru-RU">
              <a:latin typeface="+mn-lt"/>
            </a:endParaRPr>
          </a:p>
          <a:p>
            <a:pPr>
              <a:defRPr/>
            </a:pPr>
            <a:endParaRPr lang="ru-RU" altLang="ru-RU">
              <a:latin typeface="+mn-lt"/>
            </a:endParaRPr>
          </a:p>
          <a:p>
            <a:pPr algn="l">
              <a:defRPr/>
            </a:pPr>
            <a:endParaRPr lang="ru-RU" altLang="ru-RU" sz="1800"/>
          </a:p>
        </p:txBody>
      </p:sp>
    </p:spTree>
    <p:extLst>
      <p:ext uri="{BB962C8B-B14F-4D97-AF65-F5344CB8AC3E}">
        <p14:creationId xmlns:p14="http://schemas.microsoft.com/office/powerpoint/2010/main" val="1953270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5"/>
          <p:cNvSpPr>
            <a:spLocks noGrp="1" noChangeArrowheads="1"/>
          </p:cNvSpPr>
          <p:nvPr>
            <p:ph type="ftr" sz="quarter" idx="10"/>
          </p:nvPr>
        </p:nvSpPr>
        <p:spPr>
          <a:ln/>
        </p:spPr>
        <p:txBody>
          <a:bodyPr/>
          <a:lstStyle>
            <a:lvl1pPr algn="ctr">
              <a:defRPr sz="1400" i="1">
                <a:latin typeface="Verdana" panose="020B0604030504040204" pitchFamily="34" charset="0"/>
              </a:defRPr>
            </a:lvl1pPr>
          </a:lstStyle>
          <a:p>
            <a:pPr>
              <a:defRPr/>
            </a:pPr>
            <a:r>
              <a:rPr lang="ru-RU" altLang="ru-RU" i="0">
                <a:latin typeface="+mn-lt"/>
              </a:rPr>
              <a:t>РАКИТОВА Ольга Сергеевна,</a:t>
            </a:r>
            <a:r>
              <a:rPr lang="en-US" altLang="ru-RU" i="0">
                <a:latin typeface="+mn-lt"/>
              </a:rPr>
              <a:t> </a:t>
            </a:r>
            <a:r>
              <a:rPr lang="ru-RU" altLang="ru-RU" i="0">
                <a:latin typeface="+mn-lt"/>
              </a:rPr>
              <a:t>к.э.н., </a:t>
            </a:r>
          </a:p>
          <a:p>
            <a:pPr>
              <a:defRPr/>
            </a:pPr>
            <a:r>
              <a:rPr lang="ru-RU" altLang="ru-RU" i="0">
                <a:latin typeface="+mn-lt"/>
              </a:rPr>
              <a:t>главный редактор </a:t>
            </a:r>
            <a:r>
              <a:rPr lang="en-US" altLang="ru-RU" i="0">
                <a:latin typeface="+mn-lt"/>
              </a:rPr>
              <a:t>The Bioenergy International.</a:t>
            </a:r>
            <a:r>
              <a:rPr lang="ru-RU" altLang="ru-RU" i="0">
                <a:latin typeface="+mn-lt"/>
              </a:rPr>
              <a:t> Россия,</a:t>
            </a:r>
            <a:r>
              <a:rPr lang="en-US" altLang="ru-RU" i="0">
                <a:latin typeface="+mn-lt"/>
              </a:rPr>
              <a:t> </a:t>
            </a:r>
            <a:r>
              <a:rPr lang="ru-RU" altLang="ru-RU" i="0">
                <a:latin typeface="+mn-lt"/>
              </a:rPr>
              <a:t> исп</a:t>
            </a:r>
            <a:r>
              <a:rPr lang="en-US" altLang="ru-RU" i="0">
                <a:latin typeface="+mn-lt"/>
              </a:rPr>
              <a:t>.</a:t>
            </a:r>
            <a:r>
              <a:rPr lang="ru-RU" altLang="ru-RU" i="0">
                <a:latin typeface="+mn-lt"/>
              </a:rPr>
              <a:t>директор НП «Национальный Биоэнергетический Союз»</a:t>
            </a:r>
            <a:r>
              <a:rPr lang="en-US" altLang="ru-RU" i="0">
                <a:latin typeface="+mn-lt"/>
              </a:rPr>
              <a:t>, </a:t>
            </a:r>
            <a:r>
              <a:rPr lang="ru-RU" altLang="ru-RU" i="0">
                <a:latin typeface="+mn-lt"/>
              </a:rPr>
              <a:t>руководитель ИАА «ИНФОБИО»</a:t>
            </a:r>
          </a:p>
          <a:p>
            <a:pPr>
              <a:defRPr/>
            </a:pPr>
            <a:r>
              <a:rPr lang="en-US" altLang="ru-RU">
                <a:latin typeface="+mn-lt"/>
              </a:rPr>
              <a:t>www.infobio.ru</a:t>
            </a:r>
            <a:endParaRPr lang="ru-RU" altLang="ru-RU">
              <a:latin typeface="+mn-lt"/>
            </a:endParaRPr>
          </a:p>
          <a:p>
            <a:pPr>
              <a:defRPr/>
            </a:pPr>
            <a:endParaRPr lang="ru-RU" altLang="ru-RU">
              <a:latin typeface="+mn-lt"/>
            </a:endParaRPr>
          </a:p>
          <a:p>
            <a:pPr algn="l">
              <a:defRPr/>
            </a:pPr>
            <a:endParaRPr lang="ru-RU" altLang="ru-RU" sz="1800"/>
          </a:p>
        </p:txBody>
      </p:sp>
    </p:spTree>
    <p:extLst>
      <p:ext uri="{BB962C8B-B14F-4D97-AF65-F5344CB8AC3E}">
        <p14:creationId xmlns:p14="http://schemas.microsoft.com/office/powerpoint/2010/main" val="4026280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5"/>
          <p:cNvSpPr>
            <a:spLocks noGrp="1" noChangeArrowheads="1"/>
          </p:cNvSpPr>
          <p:nvPr>
            <p:ph type="ftr" sz="quarter" idx="10"/>
          </p:nvPr>
        </p:nvSpPr>
        <p:spPr>
          <a:ln/>
        </p:spPr>
        <p:txBody>
          <a:bodyPr/>
          <a:lstStyle>
            <a:lvl1pPr algn="ctr">
              <a:defRPr sz="1400" i="1">
                <a:latin typeface="Verdana" panose="020B0604030504040204" pitchFamily="34" charset="0"/>
              </a:defRPr>
            </a:lvl1pPr>
          </a:lstStyle>
          <a:p>
            <a:pPr>
              <a:defRPr/>
            </a:pPr>
            <a:r>
              <a:rPr lang="ru-RU" altLang="ru-RU" i="0">
                <a:latin typeface="+mn-lt"/>
              </a:rPr>
              <a:t>РАКИТОВА Ольга Сергеевна,</a:t>
            </a:r>
            <a:r>
              <a:rPr lang="en-US" altLang="ru-RU" i="0">
                <a:latin typeface="+mn-lt"/>
              </a:rPr>
              <a:t> </a:t>
            </a:r>
            <a:r>
              <a:rPr lang="ru-RU" altLang="ru-RU" i="0">
                <a:latin typeface="+mn-lt"/>
              </a:rPr>
              <a:t>к.э.н., </a:t>
            </a:r>
          </a:p>
          <a:p>
            <a:pPr>
              <a:defRPr/>
            </a:pPr>
            <a:r>
              <a:rPr lang="ru-RU" altLang="ru-RU" i="0">
                <a:latin typeface="+mn-lt"/>
              </a:rPr>
              <a:t>главный редактор </a:t>
            </a:r>
            <a:r>
              <a:rPr lang="en-US" altLang="ru-RU" i="0">
                <a:latin typeface="+mn-lt"/>
              </a:rPr>
              <a:t>The Bioenergy International.</a:t>
            </a:r>
            <a:r>
              <a:rPr lang="ru-RU" altLang="ru-RU" i="0">
                <a:latin typeface="+mn-lt"/>
              </a:rPr>
              <a:t> Россия,</a:t>
            </a:r>
            <a:r>
              <a:rPr lang="en-US" altLang="ru-RU" i="0">
                <a:latin typeface="+mn-lt"/>
              </a:rPr>
              <a:t> </a:t>
            </a:r>
            <a:r>
              <a:rPr lang="ru-RU" altLang="ru-RU" i="0">
                <a:latin typeface="+mn-lt"/>
              </a:rPr>
              <a:t> исп</a:t>
            </a:r>
            <a:r>
              <a:rPr lang="en-US" altLang="ru-RU" i="0">
                <a:latin typeface="+mn-lt"/>
              </a:rPr>
              <a:t>.</a:t>
            </a:r>
            <a:r>
              <a:rPr lang="ru-RU" altLang="ru-RU" i="0">
                <a:latin typeface="+mn-lt"/>
              </a:rPr>
              <a:t>директор НП «Национальный Биоэнергетический Союз»</a:t>
            </a:r>
            <a:r>
              <a:rPr lang="en-US" altLang="ru-RU" i="0">
                <a:latin typeface="+mn-lt"/>
              </a:rPr>
              <a:t>, </a:t>
            </a:r>
            <a:r>
              <a:rPr lang="ru-RU" altLang="ru-RU" i="0">
                <a:latin typeface="+mn-lt"/>
              </a:rPr>
              <a:t>руководитель ИАА «ИНФОБИО»</a:t>
            </a:r>
          </a:p>
          <a:p>
            <a:pPr>
              <a:defRPr/>
            </a:pPr>
            <a:r>
              <a:rPr lang="en-US" altLang="ru-RU">
                <a:latin typeface="+mn-lt"/>
              </a:rPr>
              <a:t>www.infobio.ru</a:t>
            </a:r>
            <a:endParaRPr lang="ru-RU" altLang="ru-RU">
              <a:latin typeface="+mn-lt"/>
            </a:endParaRPr>
          </a:p>
          <a:p>
            <a:pPr>
              <a:defRPr/>
            </a:pPr>
            <a:endParaRPr lang="ru-RU" altLang="ru-RU">
              <a:latin typeface="+mn-lt"/>
            </a:endParaRPr>
          </a:p>
          <a:p>
            <a:pPr algn="l">
              <a:defRPr/>
            </a:pPr>
            <a:endParaRPr lang="ru-RU" altLang="ru-RU" sz="1800"/>
          </a:p>
        </p:txBody>
      </p:sp>
    </p:spTree>
    <p:extLst>
      <p:ext uri="{BB962C8B-B14F-4D97-AF65-F5344CB8AC3E}">
        <p14:creationId xmlns:p14="http://schemas.microsoft.com/office/powerpoint/2010/main" val="4021747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mailto:info@infobio.ru"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39975" y="274638"/>
            <a:ext cx="6346825"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2268538" y="1600200"/>
            <a:ext cx="6696075" cy="406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9" name="Rectangle 5"/>
          <p:cNvSpPr>
            <a:spLocks noGrp="1" noChangeArrowheads="1"/>
          </p:cNvSpPr>
          <p:nvPr>
            <p:ph type="ftr" sz="quarter" idx="3"/>
          </p:nvPr>
        </p:nvSpPr>
        <p:spPr bwMode="auto">
          <a:xfrm>
            <a:off x="2051050" y="5661025"/>
            <a:ext cx="6913563"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800" b="1" i="0" smtClean="0">
                <a:solidFill>
                  <a:schemeClr val="folHlink"/>
                </a:solidFill>
                <a:effectLst>
                  <a:outerShdw blurRad="38100" dist="38100" dir="2700000" algn="tl">
                    <a:srgbClr val="000000"/>
                  </a:outerShdw>
                </a:effectLst>
                <a:latin typeface="+mn-lt"/>
              </a:defRPr>
            </a:lvl1pPr>
          </a:lstStyle>
          <a:p>
            <a:pPr algn="ctr">
              <a:defRPr/>
            </a:pPr>
            <a:r>
              <a:rPr lang="ru-RU" altLang="ru-RU" sz="1400"/>
              <a:t>РАКИТОВА Ольга Сергеевна,</a:t>
            </a:r>
            <a:r>
              <a:rPr lang="en-US" altLang="ru-RU" sz="1400"/>
              <a:t> </a:t>
            </a:r>
            <a:r>
              <a:rPr lang="ru-RU" altLang="ru-RU" sz="1400"/>
              <a:t>к.э.н., </a:t>
            </a:r>
          </a:p>
          <a:p>
            <a:pPr algn="ctr">
              <a:defRPr/>
            </a:pPr>
            <a:r>
              <a:rPr lang="ru-RU" altLang="ru-RU" sz="1400"/>
              <a:t>главный редактор </a:t>
            </a:r>
            <a:r>
              <a:rPr lang="en-US" altLang="ru-RU" sz="1400"/>
              <a:t>The Bioenergy International.</a:t>
            </a:r>
            <a:r>
              <a:rPr lang="ru-RU" altLang="ru-RU" sz="1400"/>
              <a:t> Россия,</a:t>
            </a:r>
            <a:r>
              <a:rPr lang="en-US" altLang="ru-RU" sz="1400"/>
              <a:t> </a:t>
            </a:r>
            <a:r>
              <a:rPr lang="ru-RU" altLang="ru-RU" sz="1400"/>
              <a:t> исп</a:t>
            </a:r>
            <a:r>
              <a:rPr lang="en-US" altLang="ru-RU" sz="1400"/>
              <a:t>.</a:t>
            </a:r>
            <a:r>
              <a:rPr lang="ru-RU" altLang="ru-RU" sz="1400"/>
              <a:t>директор НП «Национальный Биоэнергетический Союз»</a:t>
            </a:r>
            <a:r>
              <a:rPr lang="en-US" altLang="ru-RU" sz="1400"/>
              <a:t>, </a:t>
            </a:r>
            <a:r>
              <a:rPr lang="ru-RU" altLang="ru-RU" sz="1400"/>
              <a:t>руководитель ИАА «ИНФОБИО»</a:t>
            </a:r>
          </a:p>
          <a:p>
            <a:pPr algn="ctr">
              <a:defRPr/>
            </a:pPr>
            <a:r>
              <a:rPr lang="en-US" altLang="ru-RU" sz="1400" i="1"/>
              <a:t>www.infobio.ru</a:t>
            </a:r>
            <a:endParaRPr lang="ru-RU" altLang="ru-RU" sz="1400" i="1"/>
          </a:p>
          <a:p>
            <a:pPr algn="ctr">
              <a:defRPr/>
            </a:pPr>
            <a:endParaRPr lang="ru-RU" altLang="ru-RU" sz="1400" i="1"/>
          </a:p>
          <a:p>
            <a:pPr>
              <a:defRPr/>
            </a:pPr>
            <a:endParaRPr lang="ru-RU" altLang="ru-RU" i="1">
              <a:latin typeface="Verdana" panose="020B0604030504040204" pitchFamily="34" charset="0"/>
            </a:endParaRPr>
          </a:p>
        </p:txBody>
      </p:sp>
      <p:sp>
        <p:nvSpPr>
          <p:cNvPr id="2" name="Line 9"/>
          <p:cNvSpPr>
            <a:spLocks noChangeShapeType="1"/>
          </p:cNvSpPr>
          <p:nvPr userDrawn="1"/>
        </p:nvSpPr>
        <p:spPr bwMode="auto">
          <a:xfrm>
            <a:off x="0" y="1412875"/>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030" name="Line 10"/>
          <p:cNvSpPr>
            <a:spLocks noChangeShapeType="1"/>
          </p:cNvSpPr>
          <p:nvPr userDrawn="1"/>
        </p:nvSpPr>
        <p:spPr bwMode="auto">
          <a:xfrm>
            <a:off x="1908175" y="0"/>
            <a:ext cx="0" cy="67421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031" name="Rectangle 11"/>
          <p:cNvSpPr>
            <a:spLocks noChangeArrowheads="1"/>
          </p:cNvSpPr>
          <p:nvPr/>
        </p:nvSpPr>
        <p:spPr bwMode="auto">
          <a:xfrm>
            <a:off x="71438" y="836613"/>
            <a:ext cx="1763712" cy="504825"/>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1000" b="1" i="1"/>
              <a:t>тел. +7 812 356 55 88</a:t>
            </a:r>
          </a:p>
          <a:p>
            <a:pPr algn="ctr" eaLnBrk="1" hangingPunct="1"/>
            <a:r>
              <a:rPr lang="en-US" altLang="ru-RU" sz="1000" b="1" i="1"/>
              <a:t>E-mail: </a:t>
            </a:r>
            <a:r>
              <a:rPr lang="en-US" altLang="ru-RU" sz="1000" b="1" i="1">
                <a:hlinkClick r:id="rId14"/>
              </a:rPr>
              <a:t>info@infobio.ru</a:t>
            </a:r>
            <a:endParaRPr lang="en-US" altLang="ru-RU" sz="1000" b="1" i="1"/>
          </a:p>
          <a:p>
            <a:pPr algn="ctr" eaLnBrk="1" hangingPunct="1"/>
            <a:r>
              <a:rPr lang="en-US" altLang="ru-RU" sz="1000" b="1" i="1"/>
              <a:t>www.infobio.ru</a:t>
            </a:r>
            <a:endParaRPr lang="ru-RU" altLang="ru-RU" sz="1000" b="1" i="1"/>
          </a:p>
          <a:p>
            <a:pPr eaLnBrk="1" hangingPunct="1"/>
            <a:endParaRPr lang="ru-RU" altLang="ru-RU" sz="1000" b="1" i="1">
              <a:latin typeface="Verdana" panose="020B0604030504040204" pitchFamily="34" charset="0"/>
            </a:endParaRPr>
          </a:p>
        </p:txBody>
      </p:sp>
      <p:pic>
        <p:nvPicPr>
          <p:cNvPr id="1032" name="Picture 16" descr="infobio_logo%281%29"/>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4925" y="441325"/>
            <a:ext cx="11906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20" descr="bioenergy%281%29"/>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4925" y="44450"/>
            <a:ext cx="1728788"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21" descr="Логотип НБСjpg"/>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1331913" y="333375"/>
            <a:ext cx="4302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6" name="Rectangle 22"/>
          <p:cNvSpPr>
            <a:spLocks noChangeArrowheads="1"/>
          </p:cNvSpPr>
          <p:nvPr/>
        </p:nvSpPr>
        <p:spPr bwMode="auto">
          <a:xfrm>
            <a:off x="250825" y="1628775"/>
            <a:ext cx="1296988" cy="482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eaLnBrk="1" hangingPunct="1">
              <a:defRPr/>
            </a:pPr>
            <a:endParaRPr lang="ru-RU" altLang="ru-RU"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nfobio.r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gi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www.infobio.r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wmf"/><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p:cNvSpPr>
            <a:spLocks noGrp="1"/>
          </p:cNvSpPr>
          <p:nvPr>
            <p:ph type="ftr" sz="quarter" idx="10"/>
          </p:nvPr>
        </p:nvSpPr>
        <p:spPr/>
        <p:txBody>
          <a:bodyPr/>
          <a:lstStyle/>
          <a:p>
            <a:pPr>
              <a:defRPr/>
            </a:pPr>
            <a:r>
              <a:rPr lang="ru-RU" altLang="ru-RU" i="0">
                <a:latin typeface="+mn-lt"/>
              </a:rPr>
              <a:t>РАКИТОВА Ольга Сергеевна,</a:t>
            </a:r>
            <a:r>
              <a:rPr lang="en-US" altLang="ru-RU" i="0">
                <a:latin typeface="+mn-lt"/>
              </a:rPr>
              <a:t> </a:t>
            </a:r>
            <a:r>
              <a:rPr lang="ru-RU" altLang="ru-RU" i="0">
                <a:latin typeface="+mn-lt"/>
              </a:rPr>
              <a:t>к.э.н., </a:t>
            </a:r>
          </a:p>
          <a:p>
            <a:pPr>
              <a:defRPr/>
            </a:pPr>
            <a:r>
              <a:rPr lang="ru-RU" altLang="ru-RU" i="0">
                <a:latin typeface="+mn-lt"/>
              </a:rPr>
              <a:t>главный редактор </a:t>
            </a:r>
            <a:r>
              <a:rPr lang="en-US" altLang="ru-RU" i="0">
                <a:latin typeface="+mn-lt"/>
              </a:rPr>
              <a:t>The Bioenergy International.</a:t>
            </a:r>
            <a:r>
              <a:rPr lang="ru-RU" altLang="ru-RU" i="0">
                <a:latin typeface="+mn-lt"/>
              </a:rPr>
              <a:t> Россия,</a:t>
            </a:r>
            <a:r>
              <a:rPr lang="en-US" altLang="ru-RU" i="0">
                <a:latin typeface="+mn-lt"/>
              </a:rPr>
              <a:t> </a:t>
            </a:r>
            <a:r>
              <a:rPr lang="ru-RU" altLang="ru-RU" i="0">
                <a:latin typeface="+mn-lt"/>
              </a:rPr>
              <a:t> исп</a:t>
            </a:r>
            <a:r>
              <a:rPr lang="en-US" altLang="ru-RU" i="0">
                <a:latin typeface="+mn-lt"/>
              </a:rPr>
              <a:t>.</a:t>
            </a:r>
            <a:r>
              <a:rPr lang="ru-RU" altLang="ru-RU" i="0">
                <a:latin typeface="+mn-lt"/>
              </a:rPr>
              <a:t>директор НП «Национальный Биоэнергетический Союз»</a:t>
            </a:r>
            <a:r>
              <a:rPr lang="en-US" altLang="ru-RU" i="0">
                <a:latin typeface="+mn-lt"/>
              </a:rPr>
              <a:t>, </a:t>
            </a:r>
            <a:r>
              <a:rPr lang="ru-RU" altLang="ru-RU" i="0">
                <a:latin typeface="+mn-lt"/>
              </a:rPr>
              <a:t>руководитель ИАА «ИНФОБИО»</a:t>
            </a:r>
          </a:p>
          <a:p>
            <a:pPr>
              <a:defRPr/>
            </a:pPr>
            <a:r>
              <a:rPr lang="en-US" altLang="ru-RU">
                <a:latin typeface="+mn-lt"/>
              </a:rPr>
              <a:t>www.infobio.ru</a:t>
            </a:r>
            <a:endParaRPr lang="ru-RU" altLang="ru-RU">
              <a:latin typeface="+mn-lt"/>
            </a:endParaRPr>
          </a:p>
          <a:p>
            <a:pPr>
              <a:defRPr/>
            </a:pPr>
            <a:endParaRPr lang="ru-RU" altLang="ru-RU">
              <a:latin typeface="+mn-lt"/>
            </a:endParaRPr>
          </a:p>
          <a:p>
            <a:pPr algn="l">
              <a:defRPr/>
            </a:pPr>
            <a:endParaRPr lang="ru-RU" altLang="ru-RU" sz="1800"/>
          </a:p>
        </p:txBody>
      </p:sp>
      <p:sp>
        <p:nvSpPr>
          <p:cNvPr id="60419" name="Rectangle 3"/>
          <p:cNvSpPr>
            <a:spLocks noGrp="1" noChangeArrowheads="1"/>
          </p:cNvSpPr>
          <p:nvPr>
            <p:ph type="body" idx="1"/>
          </p:nvPr>
        </p:nvSpPr>
        <p:spPr>
          <a:xfrm>
            <a:off x="2124075" y="1557338"/>
            <a:ext cx="6696075" cy="4060825"/>
          </a:xfrm>
        </p:spPr>
        <p:txBody>
          <a:bodyPr/>
          <a:lstStyle/>
          <a:p>
            <a:pPr marL="0" indent="0" algn="ctr">
              <a:buNone/>
            </a:pPr>
            <a:r>
              <a:rPr lang="ru-RU" b="1" dirty="0" smtClean="0"/>
              <a:t>Рынок древесных топливных гранул с точки зрения </a:t>
            </a:r>
            <a:r>
              <a:rPr lang="ru-RU" b="1" smtClean="0"/>
              <a:t>российских экспортеров</a:t>
            </a:r>
          </a:p>
          <a:p>
            <a:pPr marL="0" indent="0" algn="ctr">
              <a:buNone/>
            </a:pPr>
            <a:endParaRPr lang="ru-RU" altLang="ru-RU" b="1" dirty="0" smtClean="0">
              <a:solidFill>
                <a:schemeClr val="folHlink"/>
              </a:solidFill>
              <a:effectLst>
                <a:outerShdw blurRad="38100" dist="38100" dir="2700000" algn="tl">
                  <a:srgbClr val="000000"/>
                </a:outerShdw>
              </a:effectLst>
            </a:endParaRPr>
          </a:p>
          <a:p>
            <a:pPr algn="r" eaLnBrk="1" hangingPunct="1">
              <a:buFontTx/>
              <a:buNone/>
              <a:defRPr/>
            </a:pPr>
            <a:r>
              <a:rPr lang="ru-RU" altLang="ru-RU" sz="2000" b="1" i="1" dirty="0" smtClean="0">
                <a:solidFill>
                  <a:srgbClr val="006600"/>
                </a:solidFill>
                <a:effectLst>
                  <a:outerShdw blurRad="38100" dist="38100" dir="2700000" algn="tl">
                    <a:srgbClr val="000000"/>
                  </a:outerShdw>
                </a:effectLst>
              </a:rPr>
              <a:t>Ракитова О.С</a:t>
            </a:r>
            <a:r>
              <a:rPr lang="ru-RU" altLang="ru-RU" sz="2000" b="1" i="1" dirty="0" smtClean="0">
                <a:solidFill>
                  <a:schemeClr val="folHlink"/>
                </a:solidFill>
                <a:effectLst>
                  <a:outerShdw blurRad="38100" dist="38100" dir="2700000" algn="tl">
                    <a:srgbClr val="000000"/>
                  </a:outerShdw>
                </a:effectLst>
              </a:rPr>
              <a:t>.</a:t>
            </a:r>
          </a:p>
          <a:p>
            <a:pPr algn="r" eaLnBrk="1" hangingPunct="1">
              <a:buFontTx/>
              <a:buNone/>
              <a:defRPr/>
            </a:pPr>
            <a:r>
              <a:rPr lang="en-US" altLang="ru-RU" sz="2000" b="1" i="1" dirty="0" smtClean="0">
                <a:solidFill>
                  <a:schemeClr val="folHlink"/>
                </a:solidFill>
                <a:effectLst>
                  <a:outerShdw blurRad="38100" dist="38100" dir="2700000" algn="tl">
                    <a:srgbClr val="000000"/>
                  </a:outerShdw>
                </a:effectLst>
                <a:hlinkClick r:id="rId3"/>
              </a:rPr>
              <a:t>www.infobio.ru</a:t>
            </a:r>
            <a:endParaRPr lang="en-US" altLang="ru-RU" sz="2000" b="1" i="1" dirty="0" smtClean="0">
              <a:solidFill>
                <a:schemeClr val="folHlink"/>
              </a:solidFill>
              <a:effectLst>
                <a:outerShdw blurRad="38100" dist="38100" dir="2700000" algn="tl">
                  <a:srgbClr val="000000"/>
                </a:outerShdw>
              </a:effectLst>
            </a:endParaRPr>
          </a:p>
          <a:p>
            <a:pPr algn="r" eaLnBrk="1" hangingPunct="1">
              <a:buFontTx/>
              <a:buNone/>
              <a:defRPr/>
            </a:pPr>
            <a:r>
              <a:rPr lang="en-US" altLang="ru-RU" sz="2000" b="1" i="1" dirty="0" smtClean="0">
                <a:solidFill>
                  <a:schemeClr val="folHlink"/>
                </a:solidFill>
                <a:effectLst>
                  <a:outerShdw blurRad="38100" dist="38100" dir="2700000" algn="tl">
                    <a:srgbClr val="000000"/>
                  </a:outerShdw>
                </a:effectLst>
              </a:rPr>
              <a:t>info@infobio.ru</a:t>
            </a:r>
            <a:endParaRPr lang="ru-RU" altLang="ru-RU" sz="2000" b="1" i="1" dirty="0" smtClean="0">
              <a:solidFill>
                <a:schemeClr val="folHlink"/>
              </a:solidFill>
              <a:effectLst>
                <a:outerShdw blurRad="38100" dist="38100" dir="2700000" algn="tl">
                  <a:srgbClr val="000000"/>
                </a:outerShdw>
              </a:effectLst>
            </a:endParaRPr>
          </a:p>
        </p:txBody>
      </p:sp>
      <p:pic>
        <p:nvPicPr>
          <p:cNvPr id="4100" name="Picture 4" descr="VeborgskayCe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2708275"/>
            <a:ext cx="158273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60419">
                                            <p:txEl>
                                              <p:pRg st="2" end="2"/>
                                            </p:txEl>
                                          </p:spTgt>
                                        </p:tgtEl>
                                        <p:attrNameLst>
                                          <p:attrName>style.visibility</p:attrName>
                                        </p:attrNameLst>
                                      </p:cBhvr>
                                      <p:to>
                                        <p:strVal val="visible"/>
                                      </p:to>
                                    </p:set>
                                    <p:anim calcmode="lin" valueType="num">
                                      <p:cBhvr additive="base">
                                        <p:cTn id="7" dur="500" fill="hold"/>
                                        <p:tgtEl>
                                          <p:spTgt spid="60419">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0419">
                                            <p:txEl>
                                              <p:pRg st="2" end="2"/>
                                            </p:txEl>
                                          </p:spTgt>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60419">
                                            <p:txEl>
                                              <p:pRg st="3" end="3"/>
                                            </p:txEl>
                                          </p:spTgt>
                                        </p:tgtEl>
                                        <p:attrNameLst>
                                          <p:attrName>style.visibility</p:attrName>
                                        </p:attrNameLst>
                                      </p:cBhvr>
                                      <p:to>
                                        <p:strVal val="visible"/>
                                      </p:to>
                                    </p:set>
                                    <p:anim calcmode="lin" valueType="num">
                                      <p:cBhvr additive="base">
                                        <p:cTn id="11" dur="500" fill="hold"/>
                                        <p:tgtEl>
                                          <p:spTgt spid="60419">
                                            <p:txEl>
                                              <p:pRg st="3" end="3"/>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0419">
                                            <p:txEl>
                                              <p:pRg st="3" end="3"/>
                                            </p:txEl>
                                          </p:spTgt>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60419">
                                            <p:txEl>
                                              <p:pRg st="4" end="4"/>
                                            </p:txEl>
                                          </p:spTgt>
                                        </p:tgtEl>
                                        <p:attrNameLst>
                                          <p:attrName>style.visibility</p:attrName>
                                        </p:attrNameLst>
                                      </p:cBhvr>
                                      <p:to>
                                        <p:strVal val="visible"/>
                                      </p:to>
                                    </p:set>
                                    <p:anim calcmode="lin" valueType="num">
                                      <p:cBhvr additive="base">
                                        <p:cTn id="15" dur="500" fill="hold"/>
                                        <p:tgtEl>
                                          <p:spTgt spid="60419">
                                            <p:txEl>
                                              <p:pRg st="4" end="4"/>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60419">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b="1" dirty="0"/>
              <a:t>ПРЕДЕЛЬНЫЕ ЗНАЧЕНИЯ ЗАТРАТ НА ПЕРЕВОЗКУ </a:t>
            </a:r>
            <a:r>
              <a:rPr lang="ru-RU" sz="2800" b="1" dirty="0" smtClean="0"/>
              <a:t>ПРОДУКЦИИ</a:t>
            </a:r>
            <a:endParaRPr lang="ru-RU"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505080787"/>
              </p:ext>
            </p:extLst>
          </p:nvPr>
        </p:nvGraphicFramePr>
        <p:xfrm>
          <a:off x="2051050" y="1484781"/>
          <a:ext cx="6769422" cy="4163097"/>
        </p:xfrm>
        <a:graphic>
          <a:graphicData uri="http://schemas.openxmlformats.org/drawingml/2006/table">
            <a:tbl>
              <a:tblPr/>
              <a:tblGrid>
                <a:gridCol w="3384711"/>
                <a:gridCol w="3384711"/>
              </a:tblGrid>
              <a:tr h="168513">
                <a:tc>
                  <a:txBody>
                    <a:bodyPr/>
                    <a:lstStyle/>
                    <a:p>
                      <a:r>
                        <a:rPr lang="ru-RU" sz="900" dirty="0">
                          <a:effectLst/>
                        </a:rPr>
                        <a:t>Вид транспортировки</a:t>
                      </a:r>
                    </a:p>
                  </a:txBody>
                  <a:tcPr marL="12151" marR="12151" marT="12151" marB="12151" anchor="ctr">
                    <a:lnL>
                      <a:noFill/>
                    </a:lnL>
                    <a:lnR>
                      <a:noFill/>
                    </a:lnR>
                    <a:lnT>
                      <a:noFill/>
                    </a:lnT>
                    <a:lnB w="19050" cap="flat" cmpd="sng" algn="ctr">
                      <a:solidFill>
                        <a:srgbClr val="E862B0"/>
                      </a:solidFill>
                      <a:prstDash val="solid"/>
                      <a:round/>
                      <a:headEnd type="none" w="med" len="med"/>
                      <a:tailEnd type="none" w="med" len="med"/>
                    </a:lnB>
                    <a:solidFill>
                      <a:srgbClr val="FFFFFF"/>
                    </a:solidFill>
                  </a:tcPr>
                </a:tc>
                <a:tc>
                  <a:txBody>
                    <a:bodyPr/>
                    <a:lstStyle/>
                    <a:p>
                      <a:r>
                        <a:rPr lang="ru-RU" sz="900">
                          <a:effectLst/>
                        </a:rPr>
                        <a:t>Лимит затрат на перевозку</a:t>
                      </a:r>
                    </a:p>
                  </a:txBody>
                  <a:tcPr marL="12151" marR="12151" marT="12151" marB="12151" anchor="ctr">
                    <a:lnL>
                      <a:noFill/>
                    </a:lnL>
                    <a:lnR>
                      <a:noFill/>
                    </a:lnR>
                    <a:lnT>
                      <a:noFill/>
                    </a:lnT>
                    <a:lnB w="19050" cap="flat" cmpd="sng" algn="ctr">
                      <a:solidFill>
                        <a:srgbClr val="486BB0"/>
                      </a:solidFill>
                      <a:prstDash val="solid"/>
                      <a:round/>
                      <a:headEnd type="none" w="med" len="med"/>
                      <a:tailEnd type="none" w="med" len="med"/>
                    </a:lnB>
                    <a:solidFill>
                      <a:srgbClr val="FFFFFF"/>
                    </a:solidFill>
                  </a:tcPr>
                </a:tc>
              </a:tr>
              <a:tr h="263538">
                <a:tc>
                  <a:txBody>
                    <a:bodyPr/>
                    <a:lstStyle/>
                    <a:p>
                      <a:pPr algn="l"/>
                      <a:r>
                        <a:rPr lang="ru-RU" sz="900">
                          <a:effectLst/>
                        </a:rPr>
                        <a:t>Лимит затрат на перевозку единицы продукции железнодорожным транспортом</a:t>
                      </a:r>
                    </a:p>
                  </a:txBody>
                  <a:tcPr marL="12151" marR="23330" marT="12151" marB="14581" anchor="ctr">
                    <a:lnL>
                      <a:noFill/>
                    </a:lnL>
                    <a:lnR>
                      <a:noFill/>
                    </a:lnR>
                    <a:lnT w="19050" cap="flat" cmpd="sng" algn="ctr">
                      <a:solidFill>
                        <a:srgbClr val="E862B0"/>
                      </a:solidFill>
                      <a:prstDash val="solid"/>
                      <a:round/>
                      <a:headEnd type="none" w="med" len="med"/>
                      <a:tailEnd type="none" w="med" len="med"/>
                    </a:lnT>
                    <a:lnB w="19050" cap="flat" cmpd="sng" algn="ctr">
                      <a:solidFill>
                        <a:srgbClr val="686DB0"/>
                      </a:solidFill>
                      <a:prstDash val="solid"/>
                      <a:round/>
                      <a:headEnd type="none" w="med" len="med"/>
                      <a:tailEnd type="none" w="med" len="med"/>
                    </a:lnB>
                    <a:solidFill>
                      <a:srgbClr val="FFFFFF"/>
                    </a:solidFill>
                  </a:tcPr>
                </a:tc>
                <a:tc>
                  <a:txBody>
                    <a:bodyPr/>
                    <a:lstStyle/>
                    <a:p>
                      <a:pPr algn="l"/>
                      <a:r>
                        <a:rPr lang="ru-RU" sz="900">
                          <a:effectLst/>
                        </a:rPr>
                        <a:t>800 руб. за вагоно/километр</a:t>
                      </a:r>
                    </a:p>
                  </a:txBody>
                  <a:tcPr marL="12151" marR="23330" marT="12151" marB="14581" anchor="ctr">
                    <a:lnL>
                      <a:noFill/>
                    </a:lnL>
                    <a:lnR>
                      <a:noFill/>
                    </a:lnR>
                    <a:lnT w="19050" cap="flat" cmpd="sng" algn="ctr">
                      <a:solidFill>
                        <a:srgbClr val="486BB0"/>
                      </a:solidFill>
                      <a:prstDash val="solid"/>
                      <a:round/>
                      <a:headEnd type="none" w="med" len="med"/>
                      <a:tailEnd type="none" w="med" len="med"/>
                    </a:lnT>
                    <a:lnB w="19050" cap="flat" cmpd="sng" algn="ctr">
                      <a:solidFill>
                        <a:srgbClr val="A866B0"/>
                      </a:solidFill>
                      <a:prstDash val="solid"/>
                      <a:round/>
                      <a:headEnd type="none" w="med" len="med"/>
                      <a:tailEnd type="none" w="med" len="med"/>
                    </a:lnB>
                    <a:solidFill>
                      <a:srgbClr val="FFFFFF"/>
                    </a:solidFill>
                  </a:tcPr>
                </a:tc>
              </a:tr>
              <a:tr h="314198">
                <a:tc>
                  <a:txBody>
                    <a:bodyPr/>
                    <a:lstStyle/>
                    <a:p>
                      <a:pPr algn="l"/>
                      <a:r>
                        <a:rPr lang="ru-RU" sz="900">
                          <a:effectLst/>
                        </a:rPr>
                        <a:t>Лимит затрат на перевозку одного 40-футового контейнера водным транспортом, руб.</a:t>
                      </a:r>
                    </a:p>
                  </a:txBody>
                  <a:tcPr marL="12151" marR="23330" marT="12151" marB="14581" anchor="ctr">
                    <a:lnL>
                      <a:noFill/>
                    </a:lnL>
                    <a:lnR>
                      <a:noFill/>
                    </a:lnR>
                    <a:lnT w="19050" cap="flat" cmpd="sng" algn="ctr">
                      <a:solidFill>
                        <a:srgbClr val="686DB0"/>
                      </a:solidFill>
                      <a:prstDash val="solid"/>
                      <a:round/>
                      <a:headEnd type="none" w="med" len="med"/>
                      <a:tailEnd type="none" w="med" len="med"/>
                    </a:lnT>
                    <a:lnB w="19050" cap="flat" cmpd="sng" algn="ctr">
                      <a:solidFill>
                        <a:srgbClr val="486CB0"/>
                      </a:solidFill>
                      <a:prstDash val="solid"/>
                      <a:round/>
                      <a:headEnd type="none" w="med" len="med"/>
                      <a:tailEnd type="none" w="med" len="med"/>
                    </a:lnB>
                    <a:solidFill>
                      <a:srgbClr val="FFFFFF"/>
                    </a:solidFill>
                  </a:tcPr>
                </a:tc>
                <a:tc>
                  <a:txBody>
                    <a:bodyPr/>
                    <a:lstStyle/>
                    <a:p>
                      <a:pPr algn="l"/>
                      <a:r>
                        <a:rPr lang="ru-RU" sz="900">
                          <a:effectLst/>
                        </a:rPr>
                        <a:t>300 000 руб.</a:t>
                      </a:r>
                    </a:p>
                  </a:txBody>
                  <a:tcPr marL="12151" marR="23330" marT="12151" marB="14581" anchor="ctr">
                    <a:lnL>
                      <a:noFill/>
                    </a:lnL>
                    <a:lnR>
                      <a:noFill/>
                    </a:lnR>
                    <a:lnT w="19050" cap="flat" cmpd="sng" algn="ctr">
                      <a:solidFill>
                        <a:srgbClr val="A866B0"/>
                      </a:solidFill>
                      <a:prstDash val="solid"/>
                      <a:round/>
                      <a:headEnd type="none" w="med" len="med"/>
                      <a:tailEnd type="none" w="med" len="med"/>
                    </a:lnT>
                    <a:lnB w="19050" cap="flat" cmpd="sng" algn="ctr">
                      <a:solidFill>
                        <a:srgbClr val="4861B0"/>
                      </a:solidFill>
                      <a:prstDash val="solid"/>
                      <a:round/>
                      <a:headEnd type="none" w="med" len="med"/>
                      <a:tailEnd type="none" w="med" len="med"/>
                    </a:lnB>
                    <a:solidFill>
                      <a:srgbClr val="FFFFFF"/>
                    </a:solidFill>
                  </a:tcPr>
                </a:tc>
              </a:tr>
              <a:tr h="314198">
                <a:tc>
                  <a:txBody>
                    <a:bodyPr/>
                    <a:lstStyle/>
                    <a:p>
                      <a:pPr algn="l"/>
                      <a:r>
                        <a:rPr lang="ru-RU" sz="900">
                          <a:effectLst/>
                        </a:rPr>
                        <a:t>Лимит затрат на перевозку одного 20-футового контейнера водным транспортом, руб.</a:t>
                      </a:r>
                    </a:p>
                  </a:txBody>
                  <a:tcPr marL="12151" marR="23330" marT="12151" marB="14581" anchor="ctr">
                    <a:lnL>
                      <a:noFill/>
                    </a:lnL>
                    <a:lnR>
                      <a:noFill/>
                    </a:lnR>
                    <a:lnT w="19050" cap="flat" cmpd="sng" algn="ctr">
                      <a:solidFill>
                        <a:srgbClr val="486CB0"/>
                      </a:solidFill>
                      <a:prstDash val="solid"/>
                      <a:round/>
                      <a:headEnd type="none" w="med" len="med"/>
                      <a:tailEnd type="none" w="med" len="med"/>
                    </a:lnT>
                    <a:lnB w="19050" cap="flat" cmpd="sng" algn="ctr">
                      <a:solidFill>
                        <a:srgbClr val="0860B0"/>
                      </a:solidFill>
                      <a:prstDash val="solid"/>
                      <a:round/>
                      <a:headEnd type="none" w="med" len="med"/>
                      <a:tailEnd type="none" w="med" len="med"/>
                    </a:lnB>
                    <a:solidFill>
                      <a:srgbClr val="FFFFFF"/>
                    </a:solidFill>
                  </a:tcPr>
                </a:tc>
                <a:tc>
                  <a:txBody>
                    <a:bodyPr/>
                    <a:lstStyle/>
                    <a:p>
                      <a:pPr algn="l"/>
                      <a:r>
                        <a:rPr lang="ru-RU" sz="900">
                          <a:effectLst/>
                        </a:rPr>
                        <a:t>160 000 руб.</a:t>
                      </a:r>
                    </a:p>
                  </a:txBody>
                  <a:tcPr marL="12151" marR="23330" marT="12151" marB="14581" anchor="ctr">
                    <a:lnL>
                      <a:noFill/>
                    </a:lnL>
                    <a:lnR>
                      <a:noFill/>
                    </a:lnR>
                    <a:lnT w="19050" cap="flat" cmpd="sng" algn="ctr">
                      <a:solidFill>
                        <a:srgbClr val="4861B0"/>
                      </a:solidFill>
                      <a:prstDash val="solid"/>
                      <a:round/>
                      <a:headEnd type="none" w="med" len="med"/>
                      <a:tailEnd type="none" w="med" len="med"/>
                    </a:lnT>
                    <a:lnB w="19050" cap="flat" cmpd="sng" algn="ctr">
                      <a:solidFill>
                        <a:srgbClr val="E86BB0"/>
                      </a:solidFill>
                      <a:prstDash val="solid"/>
                      <a:round/>
                      <a:headEnd type="none" w="med" len="med"/>
                      <a:tailEnd type="none" w="med" len="med"/>
                    </a:lnB>
                    <a:solidFill>
                      <a:srgbClr val="FFFFFF"/>
                    </a:solidFill>
                  </a:tcPr>
                </a:tc>
              </a:tr>
              <a:tr h="1108671">
                <a:tc>
                  <a:txBody>
                    <a:bodyPr/>
                    <a:lstStyle/>
                    <a:p>
                      <a:pPr algn="l"/>
                      <a:r>
                        <a:rPr lang="ru-RU" sz="900">
                          <a:effectLst/>
                        </a:rPr>
                        <a:t>Лимит затрат на перевозку единицы продукции водным транспортом, руб.</a:t>
                      </a:r>
                    </a:p>
                  </a:txBody>
                  <a:tcPr marL="12151" marR="23330" marT="12151" marB="14581" anchor="ctr">
                    <a:lnL>
                      <a:noFill/>
                    </a:lnL>
                    <a:lnR>
                      <a:noFill/>
                    </a:lnR>
                    <a:lnT w="19050" cap="flat" cmpd="sng" algn="ctr">
                      <a:solidFill>
                        <a:srgbClr val="0860B0"/>
                      </a:solidFill>
                      <a:prstDash val="solid"/>
                      <a:round/>
                      <a:headEnd type="none" w="med" len="med"/>
                      <a:tailEnd type="none" w="med" len="med"/>
                    </a:lnT>
                    <a:lnB w="19050" cap="flat" cmpd="sng" algn="ctr">
                      <a:solidFill>
                        <a:srgbClr val="C86AB0"/>
                      </a:solidFill>
                      <a:prstDash val="solid"/>
                      <a:round/>
                      <a:headEnd type="none" w="med" len="med"/>
                      <a:tailEnd type="none" w="med" len="med"/>
                    </a:lnB>
                    <a:solidFill>
                      <a:srgbClr val="FFFFFF"/>
                    </a:solidFill>
                  </a:tcPr>
                </a:tc>
                <a:tc>
                  <a:txBody>
                    <a:bodyPr/>
                    <a:lstStyle/>
                    <a:p>
                      <a:pPr algn="l">
                        <a:buFont typeface="Arial" panose="020B0604020202020204" pitchFamily="34" charset="0"/>
                        <a:buChar char="•"/>
                      </a:pPr>
                      <a:r>
                        <a:rPr lang="ru-RU" sz="900">
                          <a:effectLst/>
                        </a:rPr>
                        <a:t>для организаций автомобилестроения - не более 450 000;</a:t>
                      </a:r>
                    </a:p>
                    <a:p>
                      <a:pPr algn="l">
                        <a:buFont typeface="Arial" panose="020B0604020202020204" pitchFamily="34" charset="0"/>
                        <a:buChar char="•"/>
                      </a:pPr>
                      <a:r>
                        <a:rPr lang="ru-RU" sz="900">
                          <a:effectLst/>
                        </a:rPr>
                        <a:t>для сельхозмашиностроения - не более 1 000 000;</a:t>
                      </a:r>
                    </a:p>
                    <a:p>
                      <a:pPr algn="l">
                        <a:buFont typeface="Arial" panose="020B0604020202020204" pitchFamily="34" charset="0"/>
                        <a:buChar char="•"/>
                      </a:pPr>
                      <a:r>
                        <a:rPr lang="ru-RU" sz="900">
                          <a:effectLst/>
                        </a:rPr>
                        <a:t>для транспортного машиностроения - не более 1 200 000 (в отношении локомотивов допускается - не более 3 000 000);</a:t>
                      </a:r>
                    </a:p>
                    <a:p>
                      <a:pPr algn="l">
                        <a:buFont typeface="Arial" panose="020B0604020202020204" pitchFamily="34" charset="0"/>
                        <a:buChar char="•"/>
                      </a:pPr>
                      <a:r>
                        <a:rPr lang="ru-RU" sz="900">
                          <a:effectLst/>
                        </a:rPr>
                        <a:t>для энергетического машиностроения - не более 3 000 000;</a:t>
                      </a:r>
                    </a:p>
                    <a:p>
                      <a:pPr algn="l">
                        <a:buFont typeface="Arial" panose="020B0604020202020204" pitchFamily="34" charset="0"/>
                        <a:buChar char="•"/>
                      </a:pPr>
                      <a:r>
                        <a:rPr lang="ru-RU" sz="900">
                          <a:effectLst/>
                        </a:rPr>
                        <a:t>для прочих отраслей не более 100 000</a:t>
                      </a:r>
                    </a:p>
                  </a:txBody>
                  <a:tcPr marL="12151" marR="23330" marT="12151" marB="14581" anchor="ctr">
                    <a:lnL>
                      <a:noFill/>
                    </a:lnL>
                    <a:lnR>
                      <a:noFill/>
                    </a:lnR>
                    <a:lnT w="19050" cap="flat" cmpd="sng" algn="ctr">
                      <a:solidFill>
                        <a:srgbClr val="E86BB0"/>
                      </a:solidFill>
                      <a:prstDash val="solid"/>
                      <a:round/>
                      <a:headEnd type="none" w="med" len="med"/>
                      <a:tailEnd type="none" w="med" len="med"/>
                    </a:lnT>
                    <a:lnB w="19050" cap="flat" cmpd="sng" algn="ctr">
                      <a:solidFill>
                        <a:srgbClr val="2860B0"/>
                      </a:solidFill>
                      <a:prstDash val="solid"/>
                      <a:round/>
                      <a:headEnd type="none" w="med" len="med"/>
                      <a:tailEnd type="none" w="med" len="med"/>
                    </a:lnB>
                    <a:solidFill>
                      <a:srgbClr val="FFFFFF"/>
                    </a:solidFill>
                  </a:tcPr>
                </a:tc>
              </a:tr>
              <a:tr h="341903">
                <a:tc>
                  <a:txBody>
                    <a:bodyPr/>
                    <a:lstStyle/>
                    <a:p>
                      <a:pPr algn="l"/>
                      <a:r>
                        <a:rPr lang="ru-RU" sz="900">
                          <a:effectLst/>
                        </a:rPr>
                        <a:t>Лимит затрат на перевозку единицы продукции водным транспортом при расчете за кубический метр, руб.</a:t>
                      </a:r>
                    </a:p>
                  </a:txBody>
                  <a:tcPr marL="12151" marR="23330" marT="12151" marB="14581" anchor="ctr">
                    <a:lnL>
                      <a:noFill/>
                    </a:lnL>
                    <a:lnR>
                      <a:noFill/>
                    </a:lnR>
                    <a:lnT w="19050" cap="flat" cmpd="sng" algn="ctr">
                      <a:solidFill>
                        <a:srgbClr val="C86AB0"/>
                      </a:solidFill>
                      <a:prstDash val="solid"/>
                      <a:round/>
                      <a:headEnd type="none" w="med" len="med"/>
                      <a:tailEnd type="none" w="med" len="med"/>
                    </a:lnT>
                    <a:lnB w="19050" cap="flat" cmpd="sng" algn="ctr">
                      <a:solidFill>
                        <a:srgbClr val="C86EB0"/>
                      </a:solidFill>
                      <a:prstDash val="solid"/>
                      <a:round/>
                      <a:headEnd type="none" w="med" len="med"/>
                      <a:tailEnd type="none" w="med" len="med"/>
                    </a:lnB>
                    <a:solidFill>
                      <a:srgbClr val="FFFFFF"/>
                    </a:solidFill>
                  </a:tcPr>
                </a:tc>
                <a:tc>
                  <a:txBody>
                    <a:bodyPr/>
                    <a:lstStyle/>
                    <a:p>
                      <a:pPr algn="l"/>
                      <a:r>
                        <a:rPr lang="ru-RU" sz="900" dirty="0">
                          <a:effectLst/>
                        </a:rPr>
                        <a:t>12 000 руб.</a:t>
                      </a:r>
                    </a:p>
                  </a:txBody>
                  <a:tcPr marL="12151" marR="23330" marT="12151" marB="14581" anchor="ctr">
                    <a:lnL>
                      <a:noFill/>
                    </a:lnL>
                    <a:lnR>
                      <a:noFill/>
                    </a:lnR>
                    <a:lnT w="19050" cap="flat" cmpd="sng" algn="ctr">
                      <a:solidFill>
                        <a:srgbClr val="2860B0"/>
                      </a:solidFill>
                      <a:prstDash val="solid"/>
                      <a:round/>
                      <a:headEnd type="none" w="med" len="med"/>
                      <a:tailEnd type="none" w="med" len="med"/>
                    </a:lnT>
                    <a:lnB w="19050" cap="flat" cmpd="sng" algn="ctr">
                      <a:solidFill>
                        <a:srgbClr val="301C98"/>
                      </a:solidFill>
                      <a:prstDash val="solid"/>
                      <a:round/>
                      <a:headEnd type="none" w="med" len="med"/>
                      <a:tailEnd type="none" w="med" len="med"/>
                    </a:lnB>
                    <a:solidFill>
                      <a:srgbClr val="FFFFFF"/>
                    </a:solidFill>
                  </a:tcPr>
                </a:tc>
              </a:tr>
              <a:tr h="1300364">
                <a:tc>
                  <a:txBody>
                    <a:bodyPr/>
                    <a:lstStyle/>
                    <a:p>
                      <a:pPr algn="l"/>
                      <a:r>
                        <a:rPr lang="ru-RU" sz="900" dirty="0">
                          <a:effectLst/>
                        </a:rPr>
                        <a:t>Лимит затрат на перевозку единицы продукции автотранспортом в рублях</a:t>
                      </a:r>
                    </a:p>
                  </a:txBody>
                  <a:tcPr marL="12151" marR="23330" marT="12151" marB="14581" anchor="ctr">
                    <a:lnL>
                      <a:noFill/>
                    </a:lnL>
                    <a:lnR>
                      <a:noFill/>
                    </a:lnR>
                    <a:lnT w="19050" cap="flat" cmpd="sng" algn="ctr">
                      <a:solidFill>
                        <a:srgbClr val="C86EB0"/>
                      </a:solidFill>
                      <a:prstDash val="solid"/>
                      <a:round/>
                      <a:headEnd type="none" w="med" len="med"/>
                      <a:tailEnd type="none" w="med" len="med"/>
                    </a:lnT>
                    <a:lnB w="19050" cap="flat" cmpd="sng" algn="ctr">
                      <a:solidFill>
                        <a:srgbClr val="D01A98"/>
                      </a:solidFill>
                      <a:prstDash val="solid"/>
                      <a:round/>
                      <a:headEnd type="none" w="med" len="med"/>
                      <a:tailEnd type="none" w="med" len="med"/>
                    </a:lnB>
                    <a:solidFill>
                      <a:srgbClr val="FFFFFF"/>
                    </a:solidFill>
                  </a:tcPr>
                </a:tc>
                <a:tc>
                  <a:txBody>
                    <a:bodyPr/>
                    <a:lstStyle/>
                    <a:p>
                      <a:pPr algn="l">
                        <a:buFont typeface="Arial" panose="020B0604020202020204" pitchFamily="34" charset="0"/>
                        <a:buChar char="•"/>
                      </a:pPr>
                      <a:r>
                        <a:rPr lang="ru-RU" sz="900" dirty="0">
                          <a:effectLst/>
                        </a:rPr>
                        <a:t>для организаций автомобилестроения - не более 100;</a:t>
                      </a:r>
                    </a:p>
                    <a:p>
                      <a:pPr algn="l">
                        <a:buFont typeface="Arial" panose="020B0604020202020204" pitchFamily="34" charset="0"/>
                        <a:buChar char="•"/>
                      </a:pPr>
                      <a:r>
                        <a:rPr lang="ru-RU" sz="900" dirty="0">
                          <a:effectLst/>
                        </a:rPr>
                        <a:t>для сельхозмашиностроения - не более 210 (не более 4-х единиц автотранспорта на единицу продукции);</a:t>
                      </a:r>
                    </a:p>
                    <a:p>
                      <a:pPr algn="l">
                        <a:buFont typeface="Arial" panose="020B0604020202020204" pitchFamily="34" charset="0"/>
                        <a:buChar char="•"/>
                      </a:pPr>
                      <a:r>
                        <a:rPr lang="ru-RU" sz="900" dirty="0">
                          <a:effectLst/>
                        </a:rPr>
                        <a:t>для транспортного машиностроения - не более 1 000 (не более 7-и единиц автотранспорта на единицу продукции);</a:t>
                      </a:r>
                    </a:p>
                    <a:p>
                      <a:pPr algn="l">
                        <a:buFont typeface="Arial" panose="020B0604020202020204" pitchFamily="34" charset="0"/>
                        <a:buChar char="•"/>
                      </a:pPr>
                      <a:r>
                        <a:rPr lang="ru-RU" sz="900" dirty="0">
                          <a:effectLst/>
                        </a:rPr>
                        <a:t>для энергетического машиностроения - не более 1 200 (не более 7-и единиц автотранспорта на единицу продукции);</a:t>
                      </a:r>
                    </a:p>
                    <a:p>
                      <a:pPr algn="l">
                        <a:buFont typeface="Arial" panose="020B0604020202020204" pitchFamily="34" charset="0"/>
                        <a:buChar char="•"/>
                      </a:pPr>
                      <a:r>
                        <a:rPr lang="ru-RU" sz="900" dirty="0">
                          <a:effectLst/>
                        </a:rPr>
                        <a:t>для прочих отраслей - не более 70</a:t>
                      </a:r>
                    </a:p>
                  </a:txBody>
                  <a:tcPr marL="12151" marR="23330" marT="12151" marB="14581" anchor="ctr">
                    <a:lnL>
                      <a:noFill/>
                    </a:lnL>
                    <a:lnR>
                      <a:noFill/>
                    </a:lnR>
                    <a:lnT w="19050" cap="flat" cmpd="sng" algn="ctr">
                      <a:solidFill>
                        <a:srgbClr val="301C98"/>
                      </a:solidFill>
                      <a:prstDash val="solid"/>
                      <a:round/>
                      <a:headEnd type="none" w="med" len="med"/>
                      <a:tailEnd type="none" w="med" len="med"/>
                    </a:lnT>
                    <a:lnB w="19050" cap="flat" cmpd="sng" algn="ctr">
                      <a:solidFill>
                        <a:srgbClr val="F01C98"/>
                      </a:solidFill>
                      <a:prstDash val="solid"/>
                      <a:round/>
                      <a:headEnd type="none" w="med" len="med"/>
                      <a:tailEnd type="none" w="med" len="med"/>
                    </a:lnB>
                    <a:solidFill>
                      <a:srgbClr val="FFFFFF"/>
                    </a:solidFill>
                  </a:tcPr>
                </a:tc>
              </a:tr>
              <a:tr h="314198">
                <a:tc>
                  <a:txBody>
                    <a:bodyPr/>
                    <a:lstStyle/>
                    <a:p>
                      <a:pPr algn="l"/>
                      <a:r>
                        <a:rPr lang="ru-RU" sz="900">
                          <a:effectLst/>
                        </a:rPr>
                        <a:t>Лимит затрат на доставку единицы продукции самоходом в рублях за 1 км пробега</a:t>
                      </a:r>
                    </a:p>
                  </a:txBody>
                  <a:tcPr marL="12151" marR="23330" marT="12151" marB="14581" anchor="ctr">
                    <a:lnL>
                      <a:noFill/>
                    </a:lnL>
                    <a:lnR>
                      <a:noFill/>
                    </a:lnR>
                    <a:lnT w="19050" cap="flat" cmpd="sng" algn="ctr">
                      <a:solidFill>
                        <a:srgbClr val="D01A98"/>
                      </a:solidFill>
                      <a:prstDash val="solid"/>
                      <a:round/>
                      <a:headEnd type="none" w="med" len="med"/>
                      <a:tailEnd type="none" w="med" len="med"/>
                    </a:lnT>
                    <a:lnB w="19050" cap="flat" cmpd="sng" algn="ctr">
                      <a:solidFill>
                        <a:srgbClr val="701898"/>
                      </a:solidFill>
                      <a:prstDash val="solid"/>
                      <a:round/>
                      <a:headEnd type="none" w="med" len="med"/>
                      <a:tailEnd type="none" w="med" len="med"/>
                    </a:lnB>
                    <a:solidFill>
                      <a:srgbClr val="FFFFFF"/>
                    </a:solidFill>
                  </a:tcPr>
                </a:tc>
                <a:tc>
                  <a:txBody>
                    <a:bodyPr/>
                    <a:lstStyle/>
                    <a:p>
                      <a:pPr algn="l"/>
                      <a:r>
                        <a:rPr lang="ru-RU" sz="900" dirty="0">
                          <a:effectLst/>
                        </a:rPr>
                        <a:t>45 руб.</a:t>
                      </a:r>
                    </a:p>
                  </a:txBody>
                  <a:tcPr marL="12151" marR="23330" marT="12151" marB="14581" anchor="ctr">
                    <a:lnL>
                      <a:noFill/>
                    </a:lnL>
                    <a:lnR>
                      <a:noFill/>
                    </a:lnR>
                    <a:lnT w="19050" cap="flat" cmpd="sng" algn="ctr">
                      <a:solidFill>
                        <a:srgbClr val="F01C98"/>
                      </a:solidFill>
                      <a:prstDash val="solid"/>
                      <a:round/>
                      <a:headEnd type="none" w="med" len="med"/>
                      <a:tailEnd type="none" w="med" len="med"/>
                    </a:lnT>
                    <a:lnB w="19050" cap="flat" cmpd="sng" algn="ctr">
                      <a:solidFill>
                        <a:srgbClr val="D02198"/>
                      </a:solidFill>
                      <a:prstDash val="solid"/>
                      <a:round/>
                      <a:headEnd type="none" w="med" len="med"/>
                      <a:tailEnd type="none" w="med" len="med"/>
                    </a:lnB>
                    <a:solidFill>
                      <a:srgbClr val="FFFFFF"/>
                    </a:solidFill>
                  </a:tcPr>
                </a:tc>
              </a:tr>
            </a:tbl>
          </a:graphicData>
        </a:graphic>
      </p:graphicFrame>
      <p:sp>
        <p:nvSpPr>
          <p:cNvPr id="4" name="Нижний колонтитул 3"/>
          <p:cNvSpPr>
            <a:spLocks noGrp="1"/>
          </p:cNvSpPr>
          <p:nvPr>
            <p:ph type="ftr" sz="quarter" idx="10"/>
          </p:nvPr>
        </p:nvSpPr>
        <p:spPr/>
        <p:txBody>
          <a:bodyPr/>
          <a:lstStyle/>
          <a:p>
            <a:pPr>
              <a:defRPr/>
            </a:pPr>
            <a:r>
              <a:rPr lang="ru-RU" altLang="ru-RU" i="0" smtClean="0">
                <a:latin typeface="+mn-lt"/>
              </a:rPr>
              <a:t>РАКИТОВА Ольга Сергеевна,</a:t>
            </a:r>
            <a:r>
              <a:rPr lang="en-US" altLang="ru-RU" i="0" smtClean="0">
                <a:latin typeface="+mn-lt"/>
              </a:rPr>
              <a:t> </a:t>
            </a:r>
            <a:r>
              <a:rPr lang="ru-RU" altLang="ru-RU" i="0" smtClean="0">
                <a:latin typeface="+mn-lt"/>
              </a:rPr>
              <a:t>к.э.н., </a:t>
            </a:r>
          </a:p>
          <a:p>
            <a:pPr>
              <a:defRPr/>
            </a:pPr>
            <a:r>
              <a:rPr lang="ru-RU" altLang="ru-RU" i="0" smtClean="0">
                <a:latin typeface="+mn-lt"/>
              </a:rPr>
              <a:t>главный редактор </a:t>
            </a:r>
            <a:r>
              <a:rPr lang="en-US" altLang="ru-RU" i="0" smtClean="0">
                <a:latin typeface="+mn-lt"/>
              </a:rPr>
              <a:t>The Bioenergy International.</a:t>
            </a:r>
            <a:r>
              <a:rPr lang="ru-RU" altLang="ru-RU" i="0" smtClean="0">
                <a:latin typeface="+mn-lt"/>
              </a:rPr>
              <a:t> Россия,</a:t>
            </a:r>
            <a:r>
              <a:rPr lang="en-US" altLang="ru-RU" i="0" smtClean="0">
                <a:latin typeface="+mn-lt"/>
              </a:rPr>
              <a:t> </a:t>
            </a:r>
            <a:r>
              <a:rPr lang="ru-RU" altLang="ru-RU" i="0" smtClean="0">
                <a:latin typeface="+mn-lt"/>
              </a:rPr>
              <a:t> исп</a:t>
            </a:r>
            <a:r>
              <a:rPr lang="en-US" altLang="ru-RU" i="0" smtClean="0">
                <a:latin typeface="+mn-lt"/>
              </a:rPr>
              <a:t>.</a:t>
            </a:r>
            <a:r>
              <a:rPr lang="ru-RU" altLang="ru-RU" i="0" smtClean="0">
                <a:latin typeface="+mn-lt"/>
              </a:rPr>
              <a:t>директор НП «Национальный Биоэнергетический Союз»</a:t>
            </a:r>
            <a:r>
              <a:rPr lang="en-US" altLang="ru-RU" i="0" smtClean="0">
                <a:latin typeface="+mn-lt"/>
              </a:rPr>
              <a:t>, </a:t>
            </a:r>
            <a:r>
              <a:rPr lang="ru-RU" altLang="ru-RU" i="0" smtClean="0">
                <a:latin typeface="+mn-lt"/>
              </a:rPr>
              <a:t>руководитель ИАА «ИНФОБИО»</a:t>
            </a:r>
          </a:p>
          <a:p>
            <a:pPr>
              <a:defRPr/>
            </a:pPr>
            <a:r>
              <a:rPr lang="en-US" altLang="ru-RU" smtClean="0">
                <a:latin typeface="+mn-lt"/>
              </a:rPr>
              <a:t>www.infobio.ru</a:t>
            </a:r>
            <a:endParaRPr lang="ru-RU" altLang="ru-RU" smtClean="0">
              <a:latin typeface="+mn-lt"/>
            </a:endParaRPr>
          </a:p>
          <a:p>
            <a:pPr>
              <a:defRPr/>
            </a:pPr>
            <a:endParaRPr lang="ru-RU" altLang="ru-RU" smtClean="0">
              <a:latin typeface="+mn-lt"/>
            </a:endParaRPr>
          </a:p>
          <a:p>
            <a:pPr algn="l">
              <a:defRPr/>
            </a:pPr>
            <a:endParaRPr lang="ru-RU" altLang="ru-RU" sz="1800"/>
          </a:p>
        </p:txBody>
      </p:sp>
    </p:spTree>
    <p:extLst>
      <p:ext uri="{BB962C8B-B14F-4D97-AF65-F5344CB8AC3E}">
        <p14:creationId xmlns:p14="http://schemas.microsoft.com/office/powerpoint/2010/main" val="2328921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b="1" dirty="0"/>
              <a:t>ПОРЯДОК ПРЕДОСТАВЛЕНИЕ КОМПЕНСАЦИОННЫХ  ВЫПЛАТ АО «РОССИЙСКИЙ ЭКСПОРТНЫЙ ЦЕНТР»</a:t>
            </a:r>
            <a:br>
              <a:rPr lang="ru-RU" sz="2400" b="1" dirty="0"/>
            </a:br>
            <a:endParaRPr lang="ru-RU" sz="2400" dirty="0"/>
          </a:p>
        </p:txBody>
      </p:sp>
      <p:sp>
        <p:nvSpPr>
          <p:cNvPr id="4" name="Нижний колонтитул 3"/>
          <p:cNvSpPr>
            <a:spLocks noGrp="1"/>
          </p:cNvSpPr>
          <p:nvPr>
            <p:ph type="ftr" sz="quarter" idx="10"/>
          </p:nvPr>
        </p:nvSpPr>
        <p:spPr/>
        <p:txBody>
          <a:bodyPr/>
          <a:lstStyle/>
          <a:p>
            <a:pPr>
              <a:defRPr/>
            </a:pPr>
            <a:r>
              <a:rPr lang="ru-RU" altLang="ru-RU" i="0" smtClean="0">
                <a:latin typeface="+mn-lt"/>
              </a:rPr>
              <a:t>РАКИТОВА Ольга Сергеевна,</a:t>
            </a:r>
            <a:r>
              <a:rPr lang="en-US" altLang="ru-RU" i="0" smtClean="0">
                <a:latin typeface="+mn-lt"/>
              </a:rPr>
              <a:t> </a:t>
            </a:r>
            <a:r>
              <a:rPr lang="ru-RU" altLang="ru-RU" i="0" smtClean="0">
                <a:latin typeface="+mn-lt"/>
              </a:rPr>
              <a:t>к.э.н., </a:t>
            </a:r>
          </a:p>
          <a:p>
            <a:pPr>
              <a:defRPr/>
            </a:pPr>
            <a:r>
              <a:rPr lang="ru-RU" altLang="ru-RU" i="0" smtClean="0">
                <a:latin typeface="+mn-lt"/>
              </a:rPr>
              <a:t>главный редактор </a:t>
            </a:r>
            <a:r>
              <a:rPr lang="en-US" altLang="ru-RU" i="0" smtClean="0">
                <a:latin typeface="+mn-lt"/>
              </a:rPr>
              <a:t>The Bioenergy International.</a:t>
            </a:r>
            <a:r>
              <a:rPr lang="ru-RU" altLang="ru-RU" i="0" smtClean="0">
                <a:latin typeface="+mn-lt"/>
              </a:rPr>
              <a:t> Россия,</a:t>
            </a:r>
            <a:r>
              <a:rPr lang="en-US" altLang="ru-RU" i="0" smtClean="0">
                <a:latin typeface="+mn-lt"/>
              </a:rPr>
              <a:t> </a:t>
            </a:r>
            <a:r>
              <a:rPr lang="ru-RU" altLang="ru-RU" i="0" smtClean="0">
                <a:latin typeface="+mn-lt"/>
              </a:rPr>
              <a:t> исп</a:t>
            </a:r>
            <a:r>
              <a:rPr lang="en-US" altLang="ru-RU" i="0" smtClean="0">
                <a:latin typeface="+mn-lt"/>
              </a:rPr>
              <a:t>.</a:t>
            </a:r>
            <a:r>
              <a:rPr lang="ru-RU" altLang="ru-RU" i="0" smtClean="0">
                <a:latin typeface="+mn-lt"/>
              </a:rPr>
              <a:t>директор НП «Национальный Биоэнергетический Союз»</a:t>
            </a:r>
            <a:r>
              <a:rPr lang="en-US" altLang="ru-RU" i="0" smtClean="0">
                <a:latin typeface="+mn-lt"/>
              </a:rPr>
              <a:t>, </a:t>
            </a:r>
            <a:r>
              <a:rPr lang="ru-RU" altLang="ru-RU" i="0" smtClean="0">
                <a:latin typeface="+mn-lt"/>
              </a:rPr>
              <a:t>руководитель ИАА «ИНФОБИО»</a:t>
            </a:r>
          </a:p>
          <a:p>
            <a:pPr>
              <a:defRPr/>
            </a:pPr>
            <a:r>
              <a:rPr lang="en-US" altLang="ru-RU" smtClean="0">
                <a:latin typeface="+mn-lt"/>
              </a:rPr>
              <a:t>www.infobio.ru</a:t>
            </a:r>
            <a:endParaRPr lang="ru-RU" altLang="ru-RU" smtClean="0">
              <a:latin typeface="+mn-lt"/>
            </a:endParaRPr>
          </a:p>
          <a:p>
            <a:pPr>
              <a:defRPr/>
            </a:pPr>
            <a:endParaRPr lang="ru-RU" altLang="ru-RU" smtClean="0">
              <a:latin typeface="+mn-lt"/>
            </a:endParaRPr>
          </a:p>
          <a:p>
            <a:pPr algn="l">
              <a:defRPr/>
            </a:pPr>
            <a:endParaRPr lang="ru-RU" altLang="ru-RU" sz="1800"/>
          </a:p>
        </p:txBody>
      </p:sp>
      <p:pic>
        <p:nvPicPr>
          <p:cNvPr id="4098" name="Picture 2" descr="https://www.exportcenter.ru/img/tab2.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1050" y="1700807"/>
            <a:ext cx="6913563" cy="3917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563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Подробнее на сайте РЭЦ</a:t>
            </a:r>
            <a:endParaRPr lang="ru-RU" dirty="0"/>
          </a:p>
        </p:txBody>
      </p:sp>
      <p:sp>
        <p:nvSpPr>
          <p:cNvPr id="3" name="Объект 2"/>
          <p:cNvSpPr>
            <a:spLocks noGrp="1"/>
          </p:cNvSpPr>
          <p:nvPr>
            <p:ph idx="1"/>
          </p:nvPr>
        </p:nvSpPr>
        <p:spPr/>
        <p:txBody>
          <a:bodyPr/>
          <a:lstStyle/>
          <a:p>
            <a:r>
              <a:rPr lang="en-GB" sz="1200" b="1" dirty="0" smtClean="0"/>
              <a:t>www.exportcenter.ru</a:t>
            </a:r>
            <a:endParaRPr lang="ru-RU" sz="1200" b="1" dirty="0" smtClean="0"/>
          </a:p>
          <a:p>
            <a:r>
              <a:rPr lang="ru-RU" sz="1200" b="1" dirty="0" smtClean="0"/>
              <a:t>Компенсация </a:t>
            </a:r>
            <a:r>
              <a:rPr lang="ru-RU" sz="1200" b="1" dirty="0"/>
              <a:t>части затрат на транспортировку продукции</a:t>
            </a:r>
          </a:p>
          <a:p>
            <a:r>
              <a:rPr lang="ru-RU" sz="1200" dirty="0"/>
              <a:t>Специальная программа направлена на поддержку экспорта высокотехнологичной продукции, а именно на компенсацию до 80 % фактически понесенных затрат экспортеров при транспортировке своей продукции на внешние рынки. Претендовать на данную компенсацию могут производители поставляемой продукции, либо аффилированные лица производителей, либо уполномоченные лица производителей или аффилированных лиц, коды ТН ВЭД продукции которых включены в перечень высокотехнологичной продукции, утвержденный в Приложении № 2 Приказа </a:t>
            </a:r>
            <a:r>
              <a:rPr lang="ru-RU" sz="1200" dirty="0" err="1"/>
              <a:t>Минпромторга</a:t>
            </a:r>
            <a:r>
              <a:rPr lang="ru-RU" sz="1200" dirty="0"/>
              <a:t> России от 23.06.2017 г. № 1993. Подача заявок осуществляется с </a:t>
            </a:r>
            <a:r>
              <a:rPr lang="ru-RU" sz="1200" b="1" dirty="0"/>
              <a:t>1 по 20 число после каждого квартала</a:t>
            </a:r>
            <a:endParaRPr lang="ru-RU" sz="1200" dirty="0"/>
          </a:p>
          <a:p>
            <a:r>
              <a:rPr lang="ru-RU" sz="1200" b="1" dirty="0"/>
              <a:t>КОМПЕНСАЦИИ ПОДЛЕЖАТ ЗАТРАТЫ НА ТРАНСПОРТИРОВКУ ПРОДУКЦИИ:</a:t>
            </a:r>
          </a:p>
          <a:p>
            <a:r>
              <a:rPr lang="ru-RU" sz="1200" i="1" dirty="0"/>
              <a:t>Если транспортировка продукции осуществлялась не ранее 1 октября года, предшествующего текущему финансовому году, от пунктов отправления, расположенных на территории Российской Федерации, до конечного пункта назначения автомобильным транспортом экологического класса не ниже 3-го, железнодорожным транспортом, водным транспортом, своим ходом, а также несколькими видами транспорта.</a:t>
            </a:r>
            <a:endParaRPr lang="ru-RU" sz="1200" dirty="0"/>
          </a:p>
          <a:p>
            <a:endParaRPr lang="ru-RU" dirty="0"/>
          </a:p>
        </p:txBody>
      </p:sp>
      <p:sp>
        <p:nvSpPr>
          <p:cNvPr id="4" name="Нижний колонтитул 3"/>
          <p:cNvSpPr>
            <a:spLocks noGrp="1"/>
          </p:cNvSpPr>
          <p:nvPr>
            <p:ph type="ftr" sz="quarter" idx="10"/>
          </p:nvPr>
        </p:nvSpPr>
        <p:spPr/>
        <p:txBody>
          <a:bodyPr/>
          <a:lstStyle/>
          <a:p>
            <a:pPr>
              <a:defRPr/>
            </a:pPr>
            <a:r>
              <a:rPr lang="ru-RU" altLang="ru-RU" i="0" dirty="0" smtClean="0">
                <a:latin typeface="+mn-lt"/>
              </a:rPr>
              <a:t>РАКИТОВА Ольга Сергеевна,</a:t>
            </a:r>
            <a:r>
              <a:rPr lang="en-US" altLang="ru-RU" i="0" dirty="0" smtClean="0">
                <a:latin typeface="+mn-lt"/>
              </a:rPr>
              <a:t> </a:t>
            </a:r>
            <a:r>
              <a:rPr lang="ru-RU" altLang="ru-RU" i="0" dirty="0" smtClean="0">
                <a:latin typeface="+mn-lt"/>
              </a:rPr>
              <a:t>к.э.н., </a:t>
            </a:r>
          </a:p>
          <a:p>
            <a:pPr>
              <a:defRPr/>
            </a:pPr>
            <a:r>
              <a:rPr lang="ru-RU" altLang="ru-RU" i="0" dirty="0" smtClean="0">
                <a:latin typeface="+mn-lt"/>
              </a:rPr>
              <a:t>главный редактор </a:t>
            </a:r>
            <a:r>
              <a:rPr lang="en-US" altLang="ru-RU" i="0" dirty="0" smtClean="0">
                <a:latin typeface="+mn-lt"/>
              </a:rPr>
              <a:t>The Bioenergy International.</a:t>
            </a:r>
            <a:r>
              <a:rPr lang="ru-RU" altLang="ru-RU" i="0" dirty="0" smtClean="0">
                <a:latin typeface="+mn-lt"/>
              </a:rPr>
              <a:t> Россия,</a:t>
            </a:r>
            <a:r>
              <a:rPr lang="en-US" altLang="ru-RU" i="0" dirty="0" smtClean="0">
                <a:latin typeface="+mn-lt"/>
              </a:rPr>
              <a:t> </a:t>
            </a:r>
            <a:r>
              <a:rPr lang="ru-RU" altLang="ru-RU" i="0" dirty="0" smtClean="0">
                <a:latin typeface="+mn-lt"/>
              </a:rPr>
              <a:t> </a:t>
            </a:r>
            <a:r>
              <a:rPr lang="ru-RU" altLang="ru-RU" i="0" dirty="0" err="1" smtClean="0">
                <a:latin typeface="+mn-lt"/>
              </a:rPr>
              <a:t>исп</a:t>
            </a:r>
            <a:r>
              <a:rPr lang="en-US" altLang="ru-RU" i="0" dirty="0" smtClean="0">
                <a:latin typeface="+mn-lt"/>
              </a:rPr>
              <a:t>.</a:t>
            </a:r>
            <a:r>
              <a:rPr lang="ru-RU" altLang="ru-RU" i="0" dirty="0" smtClean="0">
                <a:latin typeface="+mn-lt"/>
              </a:rPr>
              <a:t>директор НП «Национальный Биоэнергетический Союз»</a:t>
            </a:r>
            <a:r>
              <a:rPr lang="en-US" altLang="ru-RU" i="0" dirty="0" smtClean="0">
                <a:latin typeface="+mn-lt"/>
              </a:rPr>
              <a:t>, </a:t>
            </a:r>
            <a:r>
              <a:rPr lang="ru-RU" altLang="ru-RU" i="0" dirty="0" smtClean="0">
                <a:latin typeface="+mn-lt"/>
              </a:rPr>
              <a:t>руководитель ИАА «ИНФОБИО»</a:t>
            </a:r>
          </a:p>
          <a:p>
            <a:pPr>
              <a:defRPr/>
            </a:pPr>
            <a:r>
              <a:rPr lang="en-US" altLang="ru-RU" dirty="0" smtClean="0">
                <a:latin typeface="+mn-lt"/>
              </a:rPr>
              <a:t>www.infobio.ru</a:t>
            </a:r>
            <a:endParaRPr lang="ru-RU" altLang="ru-RU" dirty="0" smtClean="0">
              <a:latin typeface="+mn-lt"/>
            </a:endParaRPr>
          </a:p>
          <a:p>
            <a:pPr>
              <a:defRPr/>
            </a:pPr>
            <a:endParaRPr lang="ru-RU" altLang="ru-RU" dirty="0" smtClean="0">
              <a:latin typeface="+mn-lt"/>
            </a:endParaRPr>
          </a:p>
          <a:p>
            <a:pPr algn="l">
              <a:defRPr/>
            </a:pPr>
            <a:endParaRPr lang="ru-RU" altLang="ru-RU" sz="1800" dirty="0"/>
          </a:p>
        </p:txBody>
      </p:sp>
    </p:spTree>
    <p:extLst>
      <p:ext uri="{BB962C8B-B14F-4D97-AF65-F5344CB8AC3E}">
        <p14:creationId xmlns:p14="http://schemas.microsoft.com/office/powerpoint/2010/main" val="2810964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Компенсация затрат на лицензирование</a:t>
            </a:r>
            <a:endParaRPr lang="ru-RU" dirty="0"/>
          </a:p>
        </p:txBody>
      </p:sp>
      <p:sp>
        <p:nvSpPr>
          <p:cNvPr id="3" name="Объект 2"/>
          <p:cNvSpPr>
            <a:spLocks noGrp="1"/>
          </p:cNvSpPr>
          <p:nvPr>
            <p:ph idx="1"/>
          </p:nvPr>
        </p:nvSpPr>
        <p:spPr/>
        <p:txBody>
          <a:bodyPr/>
          <a:lstStyle/>
          <a:p>
            <a:r>
              <a:rPr lang="ru-RU" dirty="0" smtClean="0"/>
              <a:t>РЭЦ также предоставляет экспортерам пеллет компенсацию на проведение зарубежной сертификации и лицензирования. Эта мера действует в весны 2017 года.</a:t>
            </a:r>
            <a:endParaRPr lang="ru-RU" dirty="0"/>
          </a:p>
        </p:txBody>
      </p:sp>
      <p:sp>
        <p:nvSpPr>
          <p:cNvPr id="4" name="Нижний колонтитул 3"/>
          <p:cNvSpPr>
            <a:spLocks noGrp="1"/>
          </p:cNvSpPr>
          <p:nvPr>
            <p:ph type="ftr" sz="quarter" idx="10"/>
          </p:nvPr>
        </p:nvSpPr>
        <p:spPr/>
        <p:txBody>
          <a:bodyPr/>
          <a:lstStyle/>
          <a:p>
            <a:pPr>
              <a:defRPr/>
            </a:pPr>
            <a:r>
              <a:rPr lang="ru-RU" altLang="ru-RU" i="0" smtClean="0">
                <a:latin typeface="+mn-lt"/>
              </a:rPr>
              <a:t>РАКИТОВА Ольга Сергеевна,</a:t>
            </a:r>
            <a:r>
              <a:rPr lang="en-US" altLang="ru-RU" i="0" smtClean="0">
                <a:latin typeface="+mn-lt"/>
              </a:rPr>
              <a:t> </a:t>
            </a:r>
            <a:r>
              <a:rPr lang="ru-RU" altLang="ru-RU" i="0" smtClean="0">
                <a:latin typeface="+mn-lt"/>
              </a:rPr>
              <a:t>к.э.н., </a:t>
            </a:r>
          </a:p>
          <a:p>
            <a:pPr>
              <a:defRPr/>
            </a:pPr>
            <a:r>
              <a:rPr lang="ru-RU" altLang="ru-RU" i="0" smtClean="0">
                <a:latin typeface="+mn-lt"/>
              </a:rPr>
              <a:t>главный редактор </a:t>
            </a:r>
            <a:r>
              <a:rPr lang="en-US" altLang="ru-RU" i="0" smtClean="0">
                <a:latin typeface="+mn-lt"/>
              </a:rPr>
              <a:t>The Bioenergy International.</a:t>
            </a:r>
            <a:r>
              <a:rPr lang="ru-RU" altLang="ru-RU" i="0" smtClean="0">
                <a:latin typeface="+mn-lt"/>
              </a:rPr>
              <a:t> Россия,</a:t>
            </a:r>
            <a:r>
              <a:rPr lang="en-US" altLang="ru-RU" i="0" smtClean="0">
                <a:latin typeface="+mn-lt"/>
              </a:rPr>
              <a:t> </a:t>
            </a:r>
            <a:r>
              <a:rPr lang="ru-RU" altLang="ru-RU" i="0" smtClean="0">
                <a:latin typeface="+mn-lt"/>
              </a:rPr>
              <a:t> исп</a:t>
            </a:r>
            <a:r>
              <a:rPr lang="en-US" altLang="ru-RU" i="0" smtClean="0">
                <a:latin typeface="+mn-lt"/>
              </a:rPr>
              <a:t>.</a:t>
            </a:r>
            <a:r>
              <a:rPr lang="ru-RU" altLang="ru-RU" i="0" smtClean="0">
                <a:latin typeface="+mn-lt"/>
              </a:rPr>
              <a:t>директор НП «Национальный Биоэнергетический Союз»</a:t>
            </a:r>
            <a:r>
              <a:rPr lang="en-US" altLang="ru-RU" i="0" smtClean="0">
                <a:latin typeface="+mn-lt"/>
              </a:rPr>
              <a:t>, </a:t>
            </a:r>
            <a:r>
              <a:rPr lang="ru-RU" altLang="ru-RU" i="0" smtClean="0">
                <a:latin typeface="+mn-lt"/>
              </a:rPr>
              <a:t>руководитель ИАА «ИНФОБИО»</a:t>
            </a:r>
          </a:p>
          <a:p>
            <a:pPr>
              <a:defRPr/>
            </a:pPr>
            <a:r>
              <a:rPr lang="en-US" altLang="ru-RU" smtClean="0">
                <a:latin typeface="+mn-lt"/>
              </a:rPr>
              <a:t>www.infobio.ru</a:t>
            </a:r>
            <a:endParaRPr lang="ru-RU" altLang="ru-RU" smtClean="0">
              <a:latin typeface="+mn-lt"/>
            </a:endParaRPr>
          </a:p>
          <a:p>
            <a:pPr>
              <a:defRPr/>
            </a:pPr>
            <a:endParaRPr lang="ru-RU" altLang="ru-RU" smtClean="0">
              <a:latin typeface="+mn-lt"/>
            </a:endParaRPr>
          </a:p>
          <a:p>
            <a:pPr algn="l">
              <a:defRPr/>
            </a:pPr>
            <a:endParaRPr lang="ru-RU" altLang="ru-RU" sz="1800"/>
          </a:p>
        </p:txBody>
      </p:sp>
    </p:spTree>
    <p:extLst>
      <p:ext uri="{BB962C8B-B14F-4D97-AF65-F5344CB8AC3E}">
        <p14:creationId xmlns:p14="http://schemas.microsoft.com/office/powerpoint/2010/main" val="687064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9975" y="274638"/>
            <a:ext cx="6624638" cy="994122"/>
          </a:xfrm>
        </p:spPr>
        <p:txBody>
          <a:bodyPr/>
          <a:lstStyle/>
          <a:p>
            <a:r>
              <a:rPr lang="ru-RU" sz="2400" b="1" dirty="0" smtClean="0"/>
              <a:t>Крупнейшие с</a:t>
            </a:r>
            <a:r>
              <a:rPr lang="ru-RU" sz="2400" b="1" dirty="0" smtClean="0"/>
              <a:t>траны-потребители </a:t>
            </a:r>
            <a:r>
              <a:rPr lang="ru-RU" sz="2400" b="1" dirty="0"/>
              <a:t>российских пеллет </a:t>
            </a:r>
            <a:r>
              <a:rPr lang="ru-RU" sz="2400" b="1" dirty="0" smtClean="0"/>
              <a:t>за 2 </a:t>
            </a:r>
            <a:r>
              <a:rPr lang="ru-RU" sz="2400" b="1" dirty="0"/>
              <a:t>п. 2017 г.</a:t>
            </a:r>
            <a:br>
              <a:rPr lang="ru-RU" sz="2400" b="1" dirty="0"/>
            </a:br>
            <a:endParaRPr lang="ru-RU" sz="2400" b="1" dirty="0"/>
          </a:p>
        </p:txBody>
      </p:sp>
      <p:sp>
        <p:nvSpPr>
          <p:cNvPr id="5" name="Нижний колонтитул 4"/>
          <p:cNvSpPr>
            <a:spLocks noGrp="1"/>
          </p:cNvSpPr>
          <p:nvPr>
            <p:ph type="ftr" sz="quarter" idx="10"/>
          </p:nvPr>
        </p:nvSpPr>
        <p:spPr/>
        <p:txBody>
          <a:bodyPr/>
          <a:lstStyle/>
          <a:p>
            <a:pPr>
              <a:defRPr/>
            </a:pPr>
            <a:r>
              <a:rPr lang="ru-RU" altLang="ru-RU" i="0" smtClean="0">
                <a:latin typeface="+mn-lt"/>
              </a:rPr>
              <a:t>РАКИТОВА Ольга Сергеевна,</a:t>
            </a:r>
            <a:r>
              <a:rPr lang="en-US" altLang="ru-RU" i="0" smtClean="0">
                <a:latin typeface="+mn-lt"/>
              </a:rPr>
              <a:t> </a:t>
            </a:r>
            <a:r>
              <a:rPr lang="ru-RU" altLang="ru-RU" i="0" smtClean="0">
                <a:latin typeface="+mn-lt"/>
              </a:rPr>
              <a:t>к.э.н., </a:t>
            </a:r>
          </a:p>
          <a:p>
            <a:pPr>
              <a:defRPr/>
            </a:pPr>
            <a:r>
              <a:rPr lang="ru-RU" altLang="ru-RU" i="0" smtClean="0">
                <a:latin typeface="+mn-lt"/>
              </a:rPr>
              <a:t>главный редактор </a:t>
            </a:r>
            <a:r>
              <a:rPr lang="en-US" altLang="ru-RU" i="0" smtClean="0">
                <a:latin typeface="+mn-lt"/>
              </a:rPr>
              <a:t>The Bioenergy International.</a:t>
            </a:r>
            <a:r>
              <a:rPr lang="ru-RU" altLang="ru-RU" i="0" smtClean="0">
                <a:latin typeface="+mn-lt"/>
              </a:rPr>
              <a:t> Россия,</a:t>
            </a:r>
            <a:r>
              <a:rPr lang="en-US" altLang="ru-RU" i="0" smtClean="0">
                <a:latin typeface="+mn-lt"/>
              </a:rPr>
              <a:t> </a:t>
            </a:r>
            <a:r>
              <a:rPr lang="ru-RU" altLang="ru-RU" i="0" smtClean="0">
                <a:latin typeface="+mn-lt"/>
              </a:rPr>
              <a:t> исп</a:t>
            </a:r>
            <a:r>
              <a:rPr lang="en-US" altLang="ru-RU" i="0" smtClean="0">
                <a:latin typeface="+mn-lt"/>
              </a:rPr>
              <a:t>.</a:t>
            </a:r>
            <a:r>
              <a:rPr lang="ru-RU" altLang="ru-RU" i="0" smtClean="0">
                <a:latin typeface="+mn-lt"/>
              </a:rPr>
              <a:t>директор НП «Национальный Биоэнергетический Союз»</a:t>
            </a:r>
            <a:r>
              <a:rPr lang="en-US" altLang="ru-RU" i="0" smtClean="0">
                <a:latin typeface="+mn-lt"/>
              </a:rPr>
              <a:t>, </a:t>
            </a:r>
            <a:r>
              <a:rPr lang="ru-RU" altLang="ru-RU" i="0" smtClean="0">
                <a:latin typeface="+mn-lt"/>
              </a:rPr>
              <a:t>руководитель ИАА «ИНФОБИО»</a:t>
            </a:r>
          </a:p>
          <a:p>
            <a:pPr>
              <a:defRPr/>
            </a:pPr>
            <a:r>
              <a:rPr lang="en-US" altLang="ru-RU" smtClean="0">
                <a:latin typeface="+mn-lt"/>
              </a:rPr>
              <a:t>www.infobio.ru</a:t>
            </a:r>
            <a:endParaRPr lang="ru-RU" altLang="ru-RU" smtClean="0">
              <a:latin typeface="+mn-lt"/>
            </a:endParaRPr>
          </a:p>
          <a:p>
            <a:pPr>
              <a:defRPr/>
            </a:pPr>
            <a:endParaRPr lang="ru-RU" altLang="ru-RU" smtClean="0">
              <a:latin typeface="+mn-lt"/>
            </a:endParaRPr>
          </a:p>
          <a:p>
            <a:pPr algn="l">
              <a:defRPr/>
            </a:pPr>
            <a:endParaRPr lang="ru-RU" altLang="ru-RU" sz="1800"/>
          </a:p>
        </p:txBody>
      </p:sp>
      <p:graphicFrame>
        <p:nvGraphicFramePr>
          <p:cNvPr id="4" name="Таблица 3"/>
          <p:cNvGraphicFramePr>
            <a:graphicFrameLocks noGrp="1"/>
          </p:cNvGraphicFramePr>
          <p:nvPr>
            <p:extLst>
              <p:ext uri="{D42A27DB-BD31-4B8C-83A1-F6EECF244321}">
                <p14:modId xmlns:p14="http://schemas.microsoft.com/office/powerpoint/2010/main" val="1877621834"/>
              </p:ext>
            </p:extLst>
          </p:nvPr>
        </p:nvGraphicFramePr>
        <p:xfrm>
          <a:off x="2051050" y="1484776"/>
          <a:ext cx="6913563" cy="4104463"/>
        </p:xfrm>
        <a:graphic>
          <a:graphicData uri="http://schemas.openxmlformats.org/drawingml/2006/table">
            <a:tbl>
              <a:tblPr firstRow="1" firstCol="1" bandRow="1">
                <a:tableStyleId>{5C22544A-7EE6-4342-B048-85BDC9FD1C3A}</a:tableStyleId>
              </a:tblPr>
              <a:tblGrid>
                <a:gridCol w="3008942"/>
                <a:gridCol w="3904621"/>
              </a:tblGrid>
              <a:tr h="252767">
                <a:tc>
                  <a:txBody>
                    <a:bodyPr/>
                    <a:lstStyle/>
                    <a:p>
                      <a:pPr>
                        <a:lnSpc>
                          <a:spcPct val="107000"/>
                        </a:lnSpc>
                        <a:spcAft>
                          <a:spcPts val="0"/>
                        </a:spcAft>
                      </a:pPr>
                      <a:r>
                        <a:rPr lang="ru-RU" sz="1100" dirty="0">
                          <a:solidFill>
                            <a:schemeClr val="tx1">
                              <a:lumMod val="85000"/>
                              <a:lumOff val="15000"/>
                            </a:schemeClr>
                          </a:solidFill>
                          <a:effectLst/>
                        </a:rPr>
                        <a:t>Страна</a:t>
                      </a:r>
                      <a:endParaRPr lang="ru-RU" sz="11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100">
                          <a:solidFill>
                            <a:schemeClr val="tx1">
                              <a:lumMod val="85000"/>
                              <a:lumOff val="15000"/>
                            </a:schemeClr>
                          </a:solidFill>
                          <a:effectLst/>
                        </a:rPr>
                        <a:t>Объем, т/полгода</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0731">
                <a:tc>
                  <a:txBody>
                    <a:bodyPr/>
                    <a:lstStyle/>
                    <a:p>
                      <a:pPr>
                        <a:lnSpc>
                          <a:spcPct val="107000"/>
                        </a:lnSpc>
                        <a:spcAft>
                          <a:spcPts val="0"/>
                        </a:spcAft>
                      </a:pPr>
                      <a:r>
                        <a:rPr lang="ru-RU" sz="1100">
                          <a:solidFill>
                            <a:schemeClr val="tx1">
                              <a:lumMod val="85000"/>
                              <a:lumOff val="15000"/>
                            </a:schemeClr>
                          </a:solidFill>
                          <a:effectLst/>
                        </a:rPr>
                        <a:t>Дания</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ru-RU" sz="1100">
                          <a:solidFill>
                            <a:schemeClr val="tx1">
                              <a:lumMod val="85000"/>
                              <a:lumOff val="15000"/>
                            </a:schemeClr>
                          </a:solidFill>
                          <a:effectLst/>
                        </a:rPr>
                        <a:t>275611,4</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0731">
                <a:tc>
                  <a:txBody>
                    <a:bodyPr/>
                    <a:lstStyle/>
                    <a:p>
                      <a:pPr>
                        <a:lnSpc>
                          <a:spcPct val="107000"/>
                        </a:lnSpc>
                        <a:spcAft>
                          <a:spcPts val="0"/>
                        </a:spcAft>
                      </a:pPr>
                      <a:r>
                        <a:rPr lang="ru-RU" sz="1100">
                          <a:solidFill>
                            <a:schemeClr val="tx1">
                              <a:lumMod val="85000"/>
                              <a:lumOff val="15000"/>
                            </a:schemeClr>
                          </a:solidFill>
                          <a:effectLst/>
                        </a:rPr>
                        <a:t>Бельгия</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ru-RU" sz="1100">
                          <a:solidFill>
                            <a:schemeClr val="tx1">
                              <a:lumMod val="85000"/>
                              <a:lumOff val="15000"/>
                            </a:schemeClr>
                          </a:solidFill>
                          <a:effectLst/>
                        </a:rPr>
                        <a:t>76205,11</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0731">
                <a:tc>
                  <a:txBody>
                    <a:bodyPr/>
                    <a:lstStyle/>
                    <a:p>
                      <a:pPr>
                        <a:lnSpc>
                          <a:spcPct val="107000"/>
                        </a:lnSpc>
                        <a:spcAft>
                          <a:spcPts val="0"/>
                        </a:spcAft>
                      </a:pPr>
                      <a:r>
                        <a:rPr lang="ru-RU" sz="1100">
                          <a:solidFill>
                            <a:schemeClr val="tx1">
                              <a:lumMod val="85000"/>
                              <a:lumOff val="15000"/>
                            </a:schemeClr>
                          </a:solidFill>
                          <a:effectLst/>
                        </a:rPr>
                        <a:t>Италия</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ru-RU" sz="1100">
                          <a:solidFill>
                            <a:schemeClr val="tx1">
                              <a:lumMod val="85000"/>
                              <a:lumOff val="15000"/>
                            </a:schemeClr>
                          </a:solidFill>
                          <a:effectLst/>
                        </a:rPr>
                        <a:t>72247,13</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0731">
                <a:tc>
                  <a:txBody>
                    <a:bodyPr/>
                    <a:lstStyle/>
                    <a:p>
                      <a:pPr>
                        <a:lnSpc>
                          <a:spcPct val="107000"/>
                        </a:lnSpc>
                        <a:spcAft>
                          <a:spcPts val="0"/>
                        </a:spcAft>
                      </a:pPr>
                      <a:r>
                        <a:rPr lang="ru-RU" sz="1100">
                          <a:solidFill>
                            <a:schemeClr val="tx1">
                              <a:lumMod val="85000"/>
                              <a:lumOff val="15000"/>
                            </a:schemeClr>
                          </a:solidFill>
                          <a:effectLst/>
                        </a:rPr>
                        <a:t>Швеция</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ru-RU" sz="1100">
                          <a:solidFill>
                            <a:schemeClr val="tx1">
                              <a:lumMod val="85000"/>
                              <a:lumOff val="15000"/>
                            </a:schemeClr>
                          </a:solidFill>
                          <a:effectLst/>
                        </a:rPr>
                        <a:t>53463,2</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0731">
                <a:tc>
                  <a:txBody>
                    <a:bodyPr/>
                    <a:lstStyle/>
                    <a:p>
                      <a:pPr>
                        <a:lnSpc>
                          <a:spcPct val="107000"/>
                        </a:lnSpc>
                        <a:spcAft>
                          <a:spcPts val="0"/>
                        </a:spcAft>
                      </a:pPr>
                      <a:r>
                        <a:rPr lang="ru-RU" sz="1100">
                          <a:solidFill>
                            <a:schemeClr val="tx1">
                              <a:lumMod val="85000"/>
                              <a:lumOff val="15000"/>
                            </a:schemeClr>
                          </a:solidFill>
                          <a:effectLst/>
                        </a:rPr>
                        <a:t>Южная Корея</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ru-RU" sz="1100">
                          <a:solidFill>
                            <a:schemeClr val="tx1">
                              <a:lumMod val="85000"/>
                              <a:lumOff val="15000"/>
                            </a:schemeClr>
                          </a:solidFill>
                          <a:effectLst/>
                        </a:rPr>
                        <a:t>53127,54</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0731">
                <a:tc>
                  <a:txBody>
                    <a:bodyPr/>
                    <a:lstStyle/>
                    <a:p>
                      <a:pPr>
                        <a:lnSpc>
                          <a:spcPct val="107000"/>
                        </a:lnSpc>
                        <a:spcAft>
                          <a:spcPts val="0"/>
                        </a:spcAft>
                      </a:pPr>
                      <a:r>
                        <a:rPr lang="ru-RU" sz="1100">
                          <a:solidFill>
                            <a:schemeClr val="tx1">
                              <a:lumMod val="85000"/>
                              <a:lumOff val="15000"/>
                            </a:schemeClr>
                          </a:solidFill>
                          <a:effectLst/>
                        </a:rPr>
                        <a:t>Латвия</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ru-RU" sz="1100">
                          <a:solidFill>
                            <a:schemeClr val="tx1">
                              <a:lumMod val="85000"/>
                              <a:lumOff val="15000"/>
                            </a:schemeClr>
                          </a:solidFill>
                          <a:effectLst/>
                        </a:rPr>
                        <a:t>36409,64</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0731">
                <a:tc>
                  <a:txBody>
                    <a:bodyPr/>
                    <a:lstStyle/>
                    <a:p>
                      <a:pPr>
                        <a:lnSpc>
                          <a:spcPct val="107000"/>
                        </a:lnSpc>
                        <a:spcAft>
                          <a:spcPts val="0"/>
                        </a:spcAft>
                      </a:pPr>
                      <a:r>
                        <a:rPr lang="ru-RU" sz="1100">
                          <a:solidFill>
                            <a:schemeClr val="tx1">
                              <a:lumMod val="85000"/>
                              <a:lumOff val="15000"/>
                            </a:schemeClr>
                          </a:solidFill>
                          <a:effectLst/>
                        </a:rPr>
                        <a:t>Нидерланды</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ru-RU" sz="1100">
                          <a:solidFill>
                            <a:schemeClr val="tx1">
                              <a:lumMod val="85000"/>
                              <a:lumOff val="15000"/>
                            </a:schemeClr>
                          </a:solidFill>
                          <a:effectLst/>
                        </a:rPr>
                        <a:t>32922,04</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0731">
                <a:tc>
                  <a:txBody>
                    <a:bodyPr/>
                    <a:lstStyle/>
                    <a:p>
                      <a:pPr>
                        <a:lnSpc>
                          <a:spcPct val="107000"/>
                        </a:lnSpc>
                        <a:spcAft>
                          <a:spcPts val="0"/>
                        </a:spcAft>
                      </a:pPr>
                      <a:r>
                        <a:rPr lang="ru-RU" sz="1100">
                          <a:solidFill>
                            <a:schemeClr val="tx1">
                              <a:lumMod val="85000"/>
                              <a:lumOff val="15000"/>
                            </a:schemeClr>
                          </a:solidFill>
                          <a:effectLst/>
                        </a:rPr>
                        <a:t>Великобритания</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ru-RU" sz="1100">
                          <a:solidFill>
                            <a:schemeClr val="tx1">
                              <a:lumMod val="85000"/>
                              <a:lumOff val="15000"/>
                            </a:schemeClr>
                          </a:solidFill>
                          <a:effectLst/>
                        </a:rPr>
                        <a:t>31533,99</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0731">
                <a:tc>
                  <a:txBody>
                    <a:bodyPr/>
                    <a:lstStyle/>
                    <a:p>
                      <a:pPr>
                        <a:lnSpc>
                          <a:spcPct val="107000"/>
                        </a:lnSpc>
                        <a:spcAft>
                          <a:spcPts val="0"/>
                        </a:spcAft>
                      </a:pPr>
                      <a:r>
                        <a:rPr lang="ru-RU" sz="1100">
                          <a:solidFill>
                            <a:schemeClr val="tx1">
                              <a:lumMod val="85000"/>
                              <a:lumOff val="15000"/>
                            </a:schemeClr>
                          </a:solidFill>
                          <a:effectLst/>
                        </a:rPr>
                        <a:t>Финляндия</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ru-RU" sz="1100">
                          <a:solidFill>
                            <a:schemeClr val="tx1">
                              <a:lumMod val="85000"/>
                              <a:lumOff val="15000"/>
                            </a:schemeClr>
                          </a:solidFill>
                          <a:effectLst/>
                        </a:rPr>
                        <a:t>29853,17</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0731">
                <a:tc>
                  <a:txBody>
                    <a:bodyPr/>
                    <a:lstStyle/>
                    <a:p>
                      <a:pPr>
                        <a:lnSpc>
                          <a:spcPct val="107000"/>
                        </a:lnSpc>
                        <a:spcAft>
                          <a:spcPts val="0"/>
                        </a:spcAft>
                      </a:pPr>
                      <a:r>
                        <a:rPr lang="ru-RU" sz="1100">
                          <a:solidFill>
                            <a:schemeClr val="tx1">
                              <a:lumMod val="85000"/>
                              <a:lumOff val="15000"/>
                            </a:schemeClr>
                          </a:solidFill>
                          <a:effectLst/>
                        </a:rPr>
                        <a:t>Германия</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ru-RU" sz="1100">
                          <a:solidFill>
                            <a:schemeClr val="tx1">
                              <a:lumMod val="85000"/>
                              <a:lumOff val="15000"/>
                            </a:schemeClr>
                          </a:solidFill>
                          <a:effectLst/>
                        </a:rPr>
                        <a:t>16276,62</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0731">
                <a:tc>
                  <a:txBody>
                    <a:bodyPr/>
                    <a:lstStyle/>
                    <a:p>
                      <a:pPr>
                        <a:lnSpc>
                          <a:spcPct val="107000"/>
                        </a:lnSpc>
                        <a:spcAft>
                          <a:spcPts val="0"/>
                        </a:spcAft>
                      </a:pPr>
                      <a:r>
                        <a:rPr lang="ru-RU" sz="1100">
                          <a:solidFill>
                            <a:schemeClr val="tx1">
                              <a:lumMod val="85000"/>
                              <a:lumOff val="15000"/>
                            </a:schemeClr>
                          </a:solidFill>
                          <a:effectLst/>
                        </a:rPr>
                        <a:t>Литва</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ru-RU" sz="1100">
                          <a:solidFill>
                            <a:schemeClr val="tx1">
                              <a:lumMod val="85000"/>
                              <a:lumOff val="15000"/>
                            </a:schemeClr>
                          </a:solidFill>
                          <a:effectLst/>
                        </a:rPr>
                        <a:t>14134,92</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0731">
                <a:tc>
                  <a:txBody>
                    <a:bodyPr/>
                    <a:lstStyle/>
                    <a:p>
                      <a:pPr>
                        <a:lnSpc>
                          <a:spcPct val="107000"/>
                        </a:lnSpc>
                        <a:spcAft>
                          <a:spcPts val="0"/>
                        </a:spcAft>
                      </a:pPr>
                      <a:r>
                        <a:rPr lang="ru-RU" sz="1100">
                          <a:solidFill>
                            <a:schemeClr val="tx1">
                              <a:lumMod val="85000"/>
                              <a:lumOff val="15000"/>
                            </a:schemeClr>
                          </a:solidFill>
                          <a:effectLst/>
                        </a:rPr>
                        <a:t>Ирландия</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ru-RU" sz="1100">
                          <a:solidFill>
                            <a:schemeClr val="tx1">
                              <a:lumMod val="85000"/>
                              <a:lumOff val="15000"/>
                            </a:schemeClr>
                          </a:solidFill>
                          <a:effectLst/>
                        </a:rPr>
                        <a:t>8065,606</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0731">
                <a:tc>
                  <a:txBody>
                    <a:bodyPr/>
                    <a:lstStyle/>
                    <a:p>
                      <a:pPr>
                        <a:lnSpc>
                          <a:spcPct val="107000"/>
                        </a:lnSpc>
                        <a:spcAft>
                          <a:spcPts val="0"/>
                        </a:spcAft>
                      </a:pPr>
                      <a:r>
                        <a:rPr lang="ru-RU" sz="1100">
                          <a:solidFill>
                            <a:schemeClr val="tx1">
                              <a:lumMod val="85000"/>
                              <a:lumOff val="15000"/>
                            </a:schemeClr>
                          </a:solidFill>
                          <a:effectLst/>
                        </a:rPr>
                        <a:t>Франция</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ru-RU" sz="1100">
                          <a:solidFill>
                            <a:schemeClr val="tx1">
                              <a:lumMod val="85000"/>
                              <a:lumOff val="15000"/>
                            </a:schemeClr>
                          </a:solidFill>
                          <a:effectLst/>
                        </a:rPr>
                        <a:t>7001,9</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0731">
                <a:tc>
                  <a:txBody>
                    <a:bodyPr/>
                    <a:lstStyle/>
                    <a:p>
                      <a:pPr>
                        <a:lnSpc>
                          <a:spcPct val="107000"/>
                        </a:lnSpc>
                        <a:spcAft>
                          <a:spcPts val="0"/>
                        </a:spcAft>
                      </a:pPr>
                      <a:r>
                        <a:rPr lang="ru-RU" sz="1100">
                          <a:solidFill>
                            <a:schemeClr val="tx1">
                              <a:lumMod val="85000"/>
                              <a:lumOff val="15000"/>
                            </a:schemeClr>
                          </a:solidFill>
                          <a:effectLst/>
                        </a:rPr>
                        <a:t>Эстония</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ru-RU" sz="1100">
                          <a:solidFill>
                            <a:schemeClr val="tx1">
                              <a:lumMod val="85000"/>
                              <a:lumOff val="15000"/>
                            </a:schemeClr>
                          </a:solidFill>
                          <a:effectLst/>
                        </a:rPr>
                        <a:t>4466,993</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0731">
                <a:tc>
                  <a:txBody>
                    <a:bodyPr/>
                    <a:lstStyle/>
                    <a:p>
                      <a:pPr>
                        <a:lnSpc>
                          <a:spcPct val="107000"/>
                        </a:lnSpc>
                        <a:spcAft>
                          <a:spcPts val="0"/>
                        </a:spcAft>
                      </a:pPr>
                      <a:r>
                        <a:rPr lang="ru-RU" sz="1100">
                          <a:solidFill>
                            <a:schemeClr val="tx1">
                              <a:lumMod val="85000"/>
                              <a:lumOff val="15000"/>
                            </a:schemeClr>
                          </a:solidFill>
                          <a:effectLst/>
                        </a:rPr>
                        <a:t>Украина</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ru-RU" sz="1100" dirty="0">
                          <a:solidFill>
                            <a:schemeClr val="tx1">
                              <a:lumMod val="85000"/>
                              <a:lumOff val="15000"/>
                            </a:schemeClr>
                          </a:solidFill>
                          <a:effectLst/>
                        </a:rPr>
                        <a:t>4206,252</a:t>
                      </a:r>
                      <a:endParaRPr lang="ru-RU" sz="11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0731">
                <a:tc>
                  <a:txBody>
                    <a:bodyPr/>
                    <a:lstStyle/>
                    <a:p>
                      <a:pPr>
                        <a:lnSpc>
                          <a:spcPct val="107000"/>
                        </a:lnSpc>
                        <a:spcAft>
                          <a:spcPts val="0"/>
                        </a:spcAft>
                      </a:pPr>
                      <a:r>
                        <a:rPr lang="ru-RU" sz="1100">
                          <a:solidFill>
                            <a:schemeClr val="tx1">
                              <a:lumMod val="85000"/>
                              <a:lumOff val="15000"/>
                            </a:schemeClr>
                          </a:solidFill>
                          <a:effectLst/>
                        </a:rPr>
                        <a:t>Польша</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ru-RU" sz="1100" dirty="0">
                          <a:solidFill>
                            <a:schemeClr val="tx1">
                              <a:lumMod val="85000"/>
                              <a:lumOff val="15000"/>
                            </a:schemeClr>
                          </a:solidFill>
                          <a:effectLst/>
                        </a:rPr>
                        <a:t>1967,188</a:t>
                      </a:r>
                      <a:endParaRPr lang="ru-RU" sz="11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523613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b="1" dirty="0"/>
              <a:t>Индекс цен на пеллеты в Европе от компании Аргус в долларах </a:t>
            </a:r>
            <a:r>
              <a:rPr lang="ru-RU" sz="2400" b="1" dirty="0" smtClean="0"/>
              <a:t>США</a:t>
            </a:r>
            <a:endParaRPr lang="ru-RU" dirty="0"/>
          </a:p>
        </p:txBody>
      </p:sp>
      <p:sp>
        <p:nvSpPr>
          <p:cNvPr id="3" name="Текст 2"/>
          <p:cNvSpPr>
            <a:spLocks noGrp="1"/>
          </p:cNvSpPr>
          <p:nvPr>
            <p:ph type="body" sz="half" idx="1"/>
          </p:nvPr>
        </p:nvSpPr>
        <p:spPr>
          <a:xfrm>
            <a:off x="2052506" y="4581128"/>
            <a:ext cx="6696075" cy="1095316"/>
          </a:xfrm>
        </p:spPr>
        <p:txBody>
          <a:bodyPr/>
          <a:lstStyle/>
          <a:p>
            <a:r>
              <a:rPr lang="ru-RU" sz="1800" dirty="0" smtClean="0"/>
              <a:t>Цены на пеллеты в Европе в 2016 г. снижались в долларах США и почти не росли в евро, в 2017 году начался активный рост, который продолжился в 2018 г.</a:t>
            </a:r>
          </a:p>
          <a:p>
            <a:pPr algn="r"/>
            <a:r>
              <a:rPr lang="ru-RU" sz="1000" i="1" dirty="0" smtClean="0"/>
              <a:t>Источник графика: Канадская ассоциация производителей пеллет</a:t>
            </a:r>
            <a:endParaRPr lang="ru-RU" sz="1000" i="1" dirty="0"/>
          </a:p>
        </p:txBody>
      </p:sp>
      <p:sp>
        <p:nvSpPr>
          <p:cNvPr id="5" name="Нижний колонтитул 4"/>
          <p:cNvSpPr>
            <a:spLocks noGrp="1"/>
          </p:cNvSpPr>
          <p:nvPr>
            <p:ph type="ftr" sz="quarter" idx="10"/>
          </p:nvPr>
        </p:nvSpPr>
        <p:spPr/>
        <p:txBody>
          <a:bodyPr/>
          <a:lstStyle/>
          <a:p>
            <a:pPr>
              <a:defRPr/>
            </a:pPr>
            <a:r>
              <a:rPr lang="ru-RU" altLang="ru-RU" i="0" smtClean="0">
                <a:latin typeface="+mn-lt"/>
              </a:rPr>
              <a:t>РАКИТОВА Ольга Сергеевна,</a:t>
            </a:r>
            <a:r>
              <a:rPr lang="en-US" altLang="ru-RU" i="0" smtClean="0">
                <a:latin typeface="+mn-lt"/>
              </a:rPr>
              <a:t> </a:t>
            </a:r>
            <a:r>
              <a:rPr lang="ru-RU" altLang="ru-RU" i="0" smtClean="0">
                <a:latin typeface="+mn-lt"/>
              </a:rPr>
              <a:t>к.э.н., </a:t>
            </a:r>
          </a:p>
          <a:p>
            <a:pPr>
              <a:defRPr/>
            </a:pPr>
            <a:r>
              <a:rPr lang="ru-RU" altLang="ru-RU" i="0" smtClean="0">
                <a:latin typeface="+mn-lt"/>
              </a:rPr>
              <a:t>главный редактор </a:t>
            </a:r>
            <a:r>
              <a:rPr lang="en-US" altLang="ru-RU" i="0" smtClean="0">
                <a:latin typeface="+mn-lt"/>
              </a:rPr>
              <a:t>The Bioenergy International.</a:t>
            </a:r>
            <a:r>
              <a:rPr lang="ru-RU" altLang="ru-RU" i="0" smtClean="0">
                <a:latin typeface="+mn-lt"/>
              </a:rPr>
              <a:t> Россия,</a:t>
            </a:r>
            <a:r>
              <a:rPr lang="en-US" altLang="ru-RU" i="0" smtClean="0">
                <a:latin typeface="+mn-lt"/>
              </a:rPr>
              <a:t> </a:t>
            </a:r>
            <a:r>
              <a:rPr lang="ru-RU" altLang="ru-RU" i="0" smtClean="0">
                <a:latin typeface="+mn-lt"/>
              </a:rPr>
              <a:t> исп</a:t>
            </a:r>
            <a:r>
              <a:rPr lang="en-US" altLang="ru-RU" i="0" smtClean="0">
                <a:latin typeface="+mn-lt"/>
              </a:rPr>
              <a:t>.</a:t>
            </a:r>
            <a:r>
              <a:rPr lang="ru-RU" altLang="ru-RU" i="0" smtClean="0">
                <a:latin typeface="+mn-lt"/>
              </a:rPr>
              <a:t>директор НП «Национальный Биоэнергетический Союз»</a:t>
            </a:r>
            <a:r>
              <a:rPr lang="en-US" altLang="ru-RU" i="0" smtClean="0">
                <a:latin typeface="+mn-lt"/>
              </a:rPr>
              <a:t>, </a:t>
            </a:r>
            <a:r>
              <a:rPr lang="ru-RU" altLang="ru-RU" i="0" smtClean="0">
                <a:latin typeface="+mn-lt"/>
              </a:rPr>
              <a:t>руководитель ИАА «ИНФОБИО»</a:t>
            </a:r>
          </a:p>
          <a:p>
            <a:pPr>
              <a:defRPr/>
            </a:pPr>
            <a:r>
              <a:rPr lang="en-US" altLang="ru-RU" smtClean="0">
                <a:latin typeface="+mn-lt"/>
              </a:rPr>
              <a:t>www.infobio.ru</a:t>
            </a:r>
            <a:endParaRPr lang="ru-RU" altLang="ru-RU" smtClean="0">
              <a:latin typeface="+mn-lt"/>
            </a:endParaRPr>
          </a:p>
          <a:p>
            <a:pPr>
              <a:defRPr/>
            </a:pPr>
            <a:endParaRPr lang="ru-RU" altLang="ru-RU" smtClean="0">
              <a:latin typeface="+mn-lt"/>
            </a:endParaRPr>
          </a:p>
          <a:p>
            <a:pPr algn="l">
              <a:defRPr/>
            </a:pPr>
            <a:endParaRPr lang="ru-RU" altLang="ru-RU" sz="1800"/>
          </a:p>
        </p:txBody>
      </p:sp>
      <p:sp>
        <p:nvSpPr>
          <p:cNvPr id="6" name="TextBox 5"/>
          <p:cNvSpPr txBox="1"/>
          <p:nvPr/>
        </p:nvSpPr>
        <p:spPr>
          <a:xfrm>
            <a:off x="27383" y="3905100"/>
            <a:ext cx="1835696" cy="2246769"/>
          </a:xfrm>
          <a:prstGeom prst="rect">
            <a:avLst/>
          </a:prstGeom>
          <a:noFill/>
        </p:spPr>
        <p:txBody>
          <a:bodyPr wrap="square" rtlCol="0">
            <a:spAutoFit/>
          </a:bodyPr>
          <a:lstStyle/>
          <a:p>
            <a:pPr algn="r"/>
            <a:r>
              <a:rPr lang="ru-RU" sz="1400" i="1" dirty="0" smtClean="0"/>
              <a:t>Источник графика: Аналитический обзор рынка древесных топливных гранул от ИАА «ИНФОБИО»</a:t>
            </a:r>
          </a:p>
          <a:p>
            <a:pPr algn="r"/>
            <a:r>
              <a:rPr lang="ru-RU" sz="1400" i="1" dirty="0" smtClean="0"/>
              <a:t>2 половина 2015 г. </a:t>
            </a:r>
          </a:p>
          <a:p>
            <a:pPr algn="r"/>
            <a:r>
              <a:rPr lang="ru-RU" sz="1400" i="1" dirty="0" smtClean="0"/>
              <a:t>Заказ: </a:t>
            </a:r>
            <a:r>
              <a:rPr lang="en-US" sz="1400" i="1" dirty="0" smtClean="0"/>
              <a:t>www.infobio.ru</a:t>
            </a:r>
            <a:endParaRPr lang="ru-RU" sz="1400" dirty="0"/>
          </a:p>
        </p:txBody>
      </p:sp>
      <p:pic>
        <p:nvPicPr>
          <p:cNvPr id="7" name="Объект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73506" y="1630098"/>
            <a:ext cx="1343451" cy="1892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Рисунок 8" descr="Argus Wood Pellet Index"/>
          <p:cNvPicPr/>
          <p:nvPr/>
        </p:nvPicPr>
        <p:blipFill>
          <a:blip r:embed="rId3">
            <a:extLst>
              <a:ext uri="{28A0092B-C50C-407E-A947-70E740481C1C}">
                <a14:useLocalDpi xmlns:a14="http://schemas.microsoft.com/office/drawing/2010/main" val="0"/>
              </a:ext>
            </a:extLst>
          </a:blip>
          <a:srcRect/>
          <a:stretch>
            <a:fillRect/>
          </a:stretch>
        </p:blipFill>
        <p:spPr bwMode="auto">
          <a:xfrm>
            <a:off x="2771800" y="1548052"/>
            <a:ext cx="5040560" cy="2889060"/>
          </a:xfrm>
          <a:prstGeom prst="rect">
            <a:avLst/>
          </a:prstGeom>
          <a:noFill/>
          <a:ln>
            <a:noFill/>
          </a:ln>
        </p:spPr>
      </p:pic>
    </p:spTree>
    <p:extLst>
      <p:ext uri="{BB962C8B-B14F-4D97-AF65-F5344CB8AC3E}">
        <p14:creationId xmlns:p14="http://schemas.microsoft.com/office/powerpoint/2010/main" val="4730297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Тенденции</a:t>
            </a:r>
            <a:endParaRPr lang="ru-RU" dirty="0"/>
          </a:p>
        </p:txBody>
      </p:sp>
      <p:sp>
        <p:nvSpPr>
          <p:cNvPr id="3" name="Текст 2"/>
          <p:cNvSpPr>
            <a:spLocks noGrp="1"/>
          </p:cNvSpPr>
          <p:nvPr>
            <p:ph type="body" sz="half" idx="1"/>
          </p:nvPr>
        </p:nvSpPr>
        <p:spPr>
          <a:xfrm>
            <a:off x="2268538" y="1600200"/>
            <a:ext cx="6551934" cy="4060825"/>
          </a:xfrm>
        </p:spPr>
        <p:txBody>
          <a:bodyPr/>
          <a:lstStyle/>
          <a:p>
            <a:pPr marL="0" indent="0">
              <a:buNone/>
            </a:pPr>
            <a:r>
              <a:rPr lang="ru-RU" sz="2400" b="1" dirty="0"/>
              <a:t>На мировом рынке наблюдаются следующие тенденции: </a:t>
            </a:r>
            <a:endParaRPr lang="ru-RU" sz="2400" b="1" dirty="0" smtClean="0"/>
          </a:p>
          <a:p>
            <a:r>
              <a:rPr lang="ru-RU" sz="2400" dirty="0" smtClean="0"/>
              <a:t>1</a:t>
            </a:r>
            <a:r>
              <a:rPr lang="ru-RU" sz="2400" dirty="0"/>
              <a:t>) интерес к </a:t>
            </a:r>
            <a:r>
              <a:rPr lang="ru-RU" sz="2400" dirty="0" err="1"/>
              <a:t>пеллетам</a:t>
            </a:r>
            <a:r>
              <a:rPr lang="ru-RU" sz="2400" dirty="0"/>
              <a:t> растет в Японии и других странах Азии</a:t>
            </a:r>
          </a:p>
          <a:p>
            <a:r>
              <a:rPr lang="ru-RU" sz="2400" dirty="0"/>
              <a:t>2) европейские энергетические концерны отказываются от угля и заменяют его биомассой. В ближайшее время уголь может быть полностью вытеснен с этого рынка.</a:t>
            </a:r>
          </a:p>
          <a:p>
            <a:endParaRPr lang="ru-RU" sz="2400" dirty="0"/>
          </a:p>
        </p:txBody>
      </p:sp>
      <p:sp>
        <p:nvSpPr>
          <p:cNvPr id="5" name="Нижний колонтитул 4"/>
          <p:cNvSpPr>
            <a:spLocks noGrp="1"/>
          </p:cNvSpPr>
          <p:nvPr>
            <p:ph type="ftr" sz="quarter" idx="10"/>
          </p:nvPr>
        </p:nvSpPr>
        <p:spPr/>
        <p:txBody>
          <a:bodyPr/>
          <a:lstStyle/>
          <a:p>
            <a:pPr>
              <a:defRPr/>
            </a:pPr>
            <a:r>
              <a:rPr lang="ru-RU" altLang="ru-RU" i="0" smtClean="0">
                <a:latin typeface="+mn-lt"/>
              </a:rPr>
              <a:t>РАКИТОВА Ольга Сергеевна,</a:t>
            </a:r>
            <a:r>
              <a:rPr lang="en-US" altLang="ru-RU" i="0" smtClean="0">
                <a:latin typeface="+mn-lt"/>
              </a:rPr>
              <a:t> </a:t>
            </a:r>
            <a:r>
              <a:rPr lang="ru-RU" altLang="ru-RU" i="0" smtClean="0">
                <a:latin typeface="+mn-lt"/>
              </a:rPr>
              <a:t>к.э.н., </a:t>
            </a:r>
          </a:p>
          <a:p>
            <a:pPr>
              <a:defRPr/>
            </a:pPr>
            <a:r>
              <a:rPr lang="ru-RU" altLang="ru-RU" i="0" smtClean="0">
                <a:latin typeface="+mn-lt"/>
              </a:rPr>
              <a:t>главный редактор </a:t>
            </a:r>
            <a:r>
              <a:rPr lang="en-US" altLang="ru-RU" i="0" smtClean="0">
                <a:latin typeface="+mn-lt"/>
              </a:rPr>
              <a:t>The Bioenergy International.</a:t>
            </a:r>
            <a:r>
              <a:rPr lang="ru-RU" altLang="ru-RU" i="0" smtClean="0">
                <a:latin typeface="+mn-lt"/>
              </a:rPr>
              <a:t> Россия,</a:t>
            </a:r>
            <a:r>
              <a:rPr lang="en-US" altLang="ru-RU" i="0" smtClean="0">
                <a:latin typeface="+mn-lt"/>
              </a:rPr>
              <a:t> </a:t>
            </a:r>
            <a:r>
              <a:rPr lang="ru-RU" altLang="ru-RU" i="0" smtClean="0">
                <a:latin typeface="+mn-lt"/>
              </a:rPr>
              <a:t> исп</a:t>
            </a:r>
            <a:r>
              <a:rPr lang="en-US" altLang="ru-RU" i="0" smtClean="0">
                <a:latin typeface="+mn-lt"/>
              </a:rPr>
              <a:t>.</a:t>
            </a:r>
            <a:r>
              <a:rPr lang="ru-RU" altLang="ru-RU" i="0" smtClean="0">
                <a:latin typeface="+mn-lt"/>
              </a:rPr>
              <a:t>директор НП «Национальный Биоэнергетический Союз»</a:t>
            </a:r>
            <a:r>
              <a:rPr lang="en-US" altLang="ru-RU" i="0" smtClean="0">
                <a:latin typeface="+mn-lt"/>
              </a:rPr>
              <a:t>, </a:t>
            </a:r>
            <a:r>
              <a:rPr lang="ru-RU" altLang="ru-RU" i="0" smtClean="0">
                <a:latin typeface="+mn-lt"/>
              </a:rPr>
              <a:t>руководитель ИАА «ИНФОБИО»</a:t>
            </a:r>
          </a:p>
          <a:p>
            <a:pPr>
              <a:defRPr/>
            </a:pPr>
            <a:r>
              <a:rPr lang="en-US" altLang="ru-RU" smtClean="0">
                <a:latin typeface="+mn-lt"/>
              </a:rPr>
              <a:t>www.infobio.ru</a:t>
            </a:r>
            <a:endParaRPr lang="ru-RU" altLang="ru-RU" smtClean="0">
              <a:latin typeface="+mn-lt"/>
            </a:endParaRPr>
          </a:p>
          <a:p>
            <a:pPr>
              <a:defRPr/>
            </a:pPr>
            <a:endParaRPr lang="ru-RU" altLang="ru-RU" smtClean="0">
              <a:latin typeface="+mn-lt"/>
            </a:endParaRPr>
          </a:p>
          <a:p>
            <a:pPr algn="l">
              <a:defRPr/>
            </a:pPr>
            <a:endParaRPr lang="ru-RU" altLang="ru-RU" sz="1800"/>
          </a:p>
        </p:txBody>
      </p:sp>
    </p:spTree>
    <p:extLst>
      <p:ext uri="{BB962C8B-B14F-4D97-AF65-F5344CB8AC3E}">
        <p14:creationId xmlns:p14="http://schemas.microsoft.com/office/powerpoint/2010/main" val="32601688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b="1" dirty="0" smtClean="0"/>
              <a:t>Аналитический отчет о рынке топливных гранул</a:t>
            </a:r>
            <a:endParaRPr lang="ru-RU" sz="3200" b="1" dirty="0"/>
          </a:p>
        </p:txBody>
      </p:sp>
      <p:sp>
        <p:nvSpPr>
          <p:cNvPr id="3" name="Текст 2"/>
          <p:cNvSpPr>
            <a:spLocks noGrp="1"/>
          </p:cNvSpPr>
          <p:nvPr>
            <p:ph type="body" sz="half" idx="1"/>
          </p:nvPr>
        </p:nvSpPr>
        <p:spPr/>
        <p:txBody>
          <a:bodyPr/>
          <a:lstStyle/>
          <a:p>
            <a:pPr marL="0" indent="0" algn="ctr">
              <a:buNone/>
            </a:pPr>
            <a:r>
              <a:rPr lang="ru-RU" sz="2000" b="1" i="1" dirty="0" smtClean="0"/>
              <a:t>ИАА «ИНФОБИО»</a:t>
            </a:r>
          </a:p>
          <a:p>
            <a:pPr marL="0" indent="0" algn="ctr">
              <a:buNone/>
            </a:pPr>
            <a:r>
              <a:rPr lang="ru-RU" sz="2000" b="1" i="1" dirty="0"/>
              <a:t>п</a:t>
            </a:r>
            <a:r>
              <a:rPr lang="ru-RU" sz="2000" b="1" i="1" dirty="0" smtClean="0"/>
              <a:t>одготовило подробные отчеты о рынке топливных гранул  за 1-е и 2-е полугодия </a:t>
            </a:r>
            <a:r>
              <a:rPr lang="ru-RU" sz="2000" b="1" i="1" dirty="0" smtClean="0"/>
              <a:t>2017 </a:t>
            </a:r>
            <a:r>
              <a:rPr lang="ru-RU" sz="2000" b="1" i="1" dirty="0" smtClean="0"/>
              <a:t>г., </a:t>
            </a:r>
          </a:p>
          <a:p>
            <a:pPr marL="0" indent="0" algn="ctr">
              <a:buNone/>
            </a:pPr>
            <a:r>
              <a:rPr lang="ru-RU" sz="2000" b="1" i="1" dirty="0" smtClean="0"/>
              <a:t>а также </a:t>
            </a:r>
          </a:p>
          <a:p>
            <a:pPr marL="0" indent="0" algn="ctr">
              <a:buNone/>
            </a:pPr>
            <a:r>
              <a:rPr lang="ru-RU" sz="2000" b="1" i="1" dirty="0" smtClean="0"/>
              <a:t>1 и 2 полугодия </a:t>
            </a:r>
            <a:r>
              <a:rPr lang="ru-RU" sz="2000" b="1" i="1" dirty="0" smtClean="0"/>
              <a:t>2016 </a:t>
            </a:r>
            <a:r>
              <a:rPr lang="ru-RU" sz="2000" b="1" i="1" dirty="0" smtClean="0"/>
              <a:t>г.</a:t>
            </a:r>
          </a:p>
          <a:p>
            <a:pPr marL="0" indent="0" algn="ctr">
              <a:buNone/>
            </a:pPr>
            <a:r>
              <a:rPr lang="ru-RU" sz="2000" b="1" i="1" dirty="0" smtClean="0"/>
              <a:t>Заказать издания можно через сайт </a:t>
            </a:r>
            <a:r>
              <a:rPr lang="en-US" sz="2000" b="1" i="1" dirty="0" smtClean="0"/>
              <a:t>www.infobio.ru</a:t>
            </a:r>
            <a:endParaRPr lang="ru-RU" sz="2000" b="1" i="1" dirty="0" smtClean="0"/>
          </a:p>
        </p:txBody>
      </p:sp>
      <p:sp>
        <p:nvSpPr>
          <p:cNvPr id="4" name="Объект 3"/>
          <p:cNvSpPr>
            <a:spLocks noGrp="1"/>
          </p:cNvSpPr>
          <p:nvPr>
            <p:ph sz="half" idx="2"/>
          </p:nvPr>
        </p:nvSpPr>
        <p:spPr/>
        <p:txBody>
          <a:bodyPr/>
          <a:lstStyle/>
          <a:p>
            <a:endParaRPr lang="ru-RU"/>
          </a:p>
        </p:txBody>
      </p:sp>
      <p:sp>
        <p:nvSpPr>
          <p:cNvPr id="5" name="Нижний колонтитул 4"/>
          <p:cNvSpPr>
            <a:spLocks noGrp="1"/>
          </p:cNvSpPr>
          <p:nvPr>
            <p:ph type="ftr" sz="quarter" idx="10"/>
          </p:nvPr>
        </p:nvSpPr>
        <p:spPr/>
        <p:txBody>
          <a:bodyPr/>
          <a:lstStyle/>
          <a:p>
            <a:pPr>
              <a:defRPr/>
            </a:pPr>
            <a:r>
              <a:rPr lang="ru-RU" altLang="ru-RU" i="0" dirty="0" smtClean="0">
                <a:latin typeface="+mn-lt"/>
              </a:rPr>
              <a:t>РАКИТОВА Ольга Сергеевна,</a:t>
            </a:r>
            <a:r>
              <a:rPr lang="en-US" altLang="ru-RU" i="0" dirty="0" smtClean="0">
                <a:latin typeface="+mn-lt"/>
              </a:rPr>
              <a:t> </a:t>
            </a:r>
            <a:r>
              <a:rPr lang="ru-RU" altLang="ru-RU" i="0" dirty="0" smtClean="0">
                <a:latin typeface="+mn-lt"/>
              </a:rPr>
              <a:t>к.э.н., </a:t>
            </a:r>
          </a:p>
          <a:p>
            <a:pPr>
              <a:defRPr/>
            </a:pPr>
            <a:r>
              <a:rPr lang="ru-RU" altLang="ru-RU" i="0" dirty="0" smtClean="0">
                <a:latin typeface="+mn-lt"/>
              </a:rPr>
              <a:t>главный редактор </a:t>
            </a:r>
            <a:r>
              <a:rPr lang="en-US" altLang="ru-RU" i="0" dirty="0" smtClean="0">
                <a:latin typeface="+mn-lt"/>
              </a:rPr>
              <a:t>The Bioenergy International.</a:t>
            </a:r>
            <a:r>
              <a:rPr lang="ru-RU" altLang="ru-RU" i="0" dirty="0" smtClean="0">
                <a:latin typeface="+mn-lt"/>
              </a:rPr>
              <a:t> Россия,</a:t>
            </a:r>
            <a:r>
              <a:rPr lang="en-US" altLang="ru-RU" i="0" dirty="0" smtClean="0">
                <a:latin typeface="+mn-lt"/>
              </a:rPr>
              <a:t> </a:t>
            </a:r>
            <a:r>
              <a:rPr lang="ru-RU" altLang="ru-RU" i="0" dirty="0" smtClean="0">
                <a:latin typeface="+mn-lt"/>
              </a:rPr>
              <a:t> </a:t>
            </a:r>
            <a:r>
              <a:rPr lang="ru-RU" altLang="ru-RU" i="0" dirty="0" err="1" smtClean="0">
                <a:latin typeface="+mn-lt"/>
              </a:rPr>
              <a:t>исп</a:t>
            </a:r>
            <a:r>
              <a:rPr lang="en-US" altLang="ru-RU" i="0" dirty="0" smtClean="0">
                <a:latin typeface="+mn-lt"/>
              </a:rPr>
              <a:t>.</a:t>
            </a:r>
            <a:r>
              <a:rPr lang="ru-RU" altLang="ru-RU" i="0" dirty="0" smtClean="0">
                <a:latin typeface="+mn-lt"/>
              </a:rPr>
              <a:t>директор НП «Национальный Биоэнергетический Союз»</a:t>
            </a:r>
            <a:r>
              <a:rPr lang="en-US" altLang="ru-RU" i="0" dirty="0" smtClean="0">
                <a:latin typeface="+mn-lt"/>
              </a:rPr>
              <a:t>, </a:t>
            </a:r>
            <a:r>
              <a:rPr lang="ru-RU" altLang="ru-RU" i="0" dirty="0" smtClean="0">
                <a:latin typeface="+mn-lt"/>
              </a:rPr>
              <a:t>руководитель ИАА «ИНФОБИО»</a:t>
            </a:r>
          </a:p>
          <a:p>
            <a:pPr>
              <a:defRPr/>
            </a:pPr>
            <a:r>
              <a:rPr lang="en-US" altLang="ru-RU" dirty="0" smtClean="0">
                <a:latin typeface="+mn-lt"/>
              </a:rPr>
              <a:t>www.infobio.ru</a:t>
            </a:r>
            <a:endParaRPr lang="ru-RU" altLang="ru-RU" dirty="0" smtClean="0">
              <a:latin typeface="+mn-lt"/>
            </a:endParaRPr>
          </a:p>
          <a:p>
            <a:pPr>
              <a:defRPr/>
            </a:pPr>
            <a:endParaRPr lang="ru-RU" altLang="ru-RU" dirty="0" smtClean="0">
              <a:latin typeface="+mn-lt"/>
            </a:endParaRPr>
          </a:p>
          <a:p>
            <a:pPr algn="l">
              <a:defRPr/>
            </a:pPr>
            <a:endParaRPr lang="ru-RU" altLang="ru-RU" sz="1800" dirty="0"/>
          </a:p>
        </p:txBody>
      </p:sp>
      <p:pic>
        <p:nvPicPr>
          <p:cNvPr id="6" name="Объект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5775309" y="1572076"/>
            <a:ext cx="2911491" cy="4101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1407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ПРИГЛАШАЕМ!</a:t>
            </a:r>
            <a:endParaRPr lang="ru-RU" dirty="0"/>
          </a:p>
        </p:txBody>
      </p:sp>
      <p:sp>
        <p:nvSpPr>
          <p:cNvPr id="3" name="Текст 2"/>
          <p:cNvSpPr>
            <a:spLocks noGrp="1"/>
          </p:cNvSpPr>
          <p:nvPr>
            <p:ph type="body" sz="half" idx="1"/>
          </p:nvPr>
        </p:nvSpPr>
        <p:spPr>
          <a:xfrm>
            <a:off x="2268538" y="1600201"/>
            <a:ext cx="6551934" cy="3917032"/>
          </a:xfrm>
        </p:spPr>
        <p:txBody>
          <a:bodyPr/>
          <a:lstStyle/>
          <a:p>
            <a:pPr marL="0" indent="0">
              <a:buNone/>
            </a:pPr>
            <a:endParaRPr lang="ru-RU" dirty="0"/>
          </a:p>
        </p:txBody>
      </p:sp>
      <p:sp>
        <p:nvSpPr>
          <p:cNvPr id="5" name="Нижний колонтитул 4"/>
          <p:cNvSpPr>
            <a:spLocks noGrp="1"/>
          </p:cNvSpPr>
          <p:nvPr>
            <p:ph type="ftr" sz="quarter" idx="10"/>
          </p:nvPr>
        </p:nvSpPr>
        <p:spPr/>
        <p:txBody>
          <a:bodyPr/>
          <a:lstStyle/>
          <a:p>
            <a:pPr>
              <a:defRPr/>
            </a:pPr>
            <a:r>
              <a:rPr lang="ru-RU" altLang="ru-RU" i="0" smtClean="0">
                <a:latin typeface="+mn-lt"/>
              </a:rPr>
              <a:t>РАКИТОВА Ольга Сергеевна,</a:t>
            </a:r>
            <a:r>
              <a:rPr lang="en-US" altLang="ru-RU" i="0" smtClean="0">
                <a:latin typeface="+mn-lt"/>
              </a:rPr>
              <a:t> </a:t>
            </a:r>
            <a:r>
              <a:rPr lang="ru-RU" altLang="ru-RU" i="0" smtClean="0">
                <a:latin typeface="+mn-lt"/>
              </a:rPr>
              <a:t>к.э.н., </a:t>
            </a:r>
          </a:p>
          <a:p>
            <a:pPr>
              <a:defRPr/>
            </a:pPr>
            <a:r>
              <a:rPr lang="ru-RU" altLang="ru-RU" i="0" smtClean="0">
                <a:latin typeface="+mn-lt"/>
              </a:rPr>
              <a:t>главный редактор </a:t>
            </a:r>
            <a:r>
              <a:rPr lang="en-US" altLang="ru-RU" i="0" smtClean="0">
                <a:latin typeface="+mn-lt"/>
              </a:rPr>
              <a:t>The Bioenergy International.</a:t>
            </a:r>
            <a:r>
              <a:rPr lang="ru-RU" altLang="ru-RU" i="0" smtClean="0">
                <a:latin typeface="+mn-lt"/>
              </a:rPr>
              <a:t> Россия,</a:t>
            </a:r>
            <a:r>
              <a:rPr lang="en-US" altLang="ru-RU" i="0" smtClean="0">
                <a:latin typeface="+mn-lt"/>
              </a:rPr>
              <a:t> </a:t>
            </a:r>
            <a:r>
              <a:rPr lang="ru-RU" altLang="ru-RU" i="0" smtClean="0">
                <a:latin typeface="+mn-lt"/>
              </a:rPr>
              <a:t> исп</a:t>
            </a:r>
            <a:r>
              <a:rPr lang="en-US" altLang="ru-RU" i="0" smtClean="0">
                <a:latin typeface="+mn-lt"/>
              </a:rPr>
              <a:t>.</a:t>
            </a:r>
            <a:r>
              <a:rPr lang="ru-RU" altLang="ru-RU" i="0" smtClean="0">
                <a:latin typeface="+mn-lt"/>
              </a:rPr>
              <a:t>директор НП «Национальный Биоэнергетический Союз»</a:t>
            </a:r>
            <a:r>
              <a:rPr lang="en-US" altLang="ru-RU" i="0" smtClean="0">
                <a:latin typeface="+mn-lt"/>
              </a:rPr>
              <a:t>, </a:t>
            </a:r>
            <a:r>
              <a:rPr lang="ru-RU" altLang="ru-RU" i="0" smtClean="0">
                <a:latin typeface="+mn-lt"/>
              </a:rPr>
              <a:t>руководитель ИАА «ИНФОБИО»</a:t>
            </a:r>
          </a:p>
          <a:p>
            <a:pPr>
              <a:defRPr/>
            </a:pPr>
            <a:r>
              <a:rPr lang="en-US" altLang="ru-RU" smtClean="0">
                <a:latin typeface="+mn-lt"/>
              </a:rPr>
              <a:t>www.infobio.ru</a:t>
            </a:r>
            <a:endParaRPr lang="ru-RU" altLang="ru-RU" smtClean="0">
              <a:latin typeface="+mn-lt"/>
            </a:endParaRPr>
          </a:p>
          <a:p>
            <a:pPr>
              <a:defRPr/>
            </a:pPr>
            <a:endParaRPr lang="ru-RU" altLang="ru-RU" smtClean="0">
              <a:latin typeface="+mn-lt"/>
            </a:endParaRPr>
          </a:p>
          <a:p>
            <a:pPr algn="l">
              <a:defRPr/>
            </a:pPr>
            <a:endParaRPr lang="ru-RU" altLang="ru-RU" sz="1800"/>
          </a:p>
        </p:txBody>
      </p:sp>
      <p:pic>
        <p:nvPicPr>
          <p:cNvPr id="4098" name="Picture 2" descr="http://www.infobio.ru/sites/default/files/image/banner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710" y="1844824"/>
            <a:ext cx="8745860" cy="3458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1033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ижний колонтитул 3"/>
          <p:cNvSpPr>
            <a:spLocks noGrp="1"/>
          </p:cNvSpPr>
          <p:nvPr>
            <p:ph type="ftr" sz="quarter" idx="10"/>
          </p:nvPr>
        </p:nvSpPr>
        <p:spPr/>
        <p:txBody>
          <a:bodyPr/>
          <a:lstStyle/>
          <a:p>
            <a:pPr>
              <a:defRPr/>
            </a:pPr>
            <a:r>
              <a:rPr lang="ru-RU" altLang="ru-RU" i="0" dirty="0">
                <a:latin typeface="+mn-lt"/>
              </a:rPr>
              <a:t>РАКИТОВА Ольга Сергеевна,</a:t>
            </a:r>
            <a:r>
              <a:rPr lang="en-US" altLang="ru-RU" i="0" dirty="0">
                <a:latin typeface="+mn-lt"/>
              </a:rPr>
              <a:t> </a:t>
            </a:r>
            <a:r>
              <a:rPr lang="ru-RU" altLang="ru-RU" i="0" dirty="0">
                <a:latin typeface="+mn-lt"/>
              </a:rPr>
              <a:t>к.э.н., </a:t>
            </a:r>
          </a:p>
          <a:p>
            <a:pPr>
              <a:defRPr/>
            </a:pPr>
            <a:r>
              <a:rPr lang="ru-RU" altLang="ru-RU" i="0" dirty="0">
                <a:latin typeface="+mn-lt"/>
              </a:rPr>
              <a:t>главный редактор </a:t>
            </a:r>
            <a:r>
              <a:rPr lang="en-US" altLang="ru-RU" i="0" dirty="0">
                <a:latin typeface="+mn-lt"/>
              </a:rPr>
              <a:t>The Bioenergy International.</a:t>
            </a:r>
            <a:r>
              <a:rPr lang="ru-RU" altLang="ru-RU" i="0" dirty="0">
                <a:latin typeface="+mn-lt"/>
              </a:rPr>
              <a:t> Россия,</a:t>
            </a:r>
            <a:r>
              <a:rPr lang="en-US" altLang="ru-RU" i="0" dirty="0">
                <a:latin typeface="+mn-lt"/>
              </a:rPr>
              <a:t> </a:t>
            </a:r>
            <a:r>
              <a:rPr lang="ru-RU" altLang="ru-RU" i="0" dirty="0">
                <a:latin typeface="+mn-lt"/>
              </a:rPr>
              <a:t> </a:t>
            </a:r>
            <a:r>
              <a:rPr lang="ru-RU" altLang="ru-RU" i="0" dirty="0" err="1">
                <a:latin typeface="+mn-lt"/>
              </a:rPr>
              <a:t>исп</a:t>
            </a:r>
            <a:r>
              <a:rPr lang="en-US" altLang="ru-RU" i="0" dirty="0">
                <a:latin typeface="+mn-lt"/>
              </a:rPr>
              <a:t>.</a:t>
            </a:r>
            <a:r>
              <a:rPr lang="ru-RU" altLang="ru-RU" i="0" dirty="0">
                <a:latin typeface="+mn-lt"/>
              </a:rPr>
              <a:t>директор НП «Национальный Биоэнергетический Союз»</a:t>
            </a:r>
            <a:r>
              <a:rPr lang="en-US" altLang="ru-RU" i="0" dirty="0">
                <a:latin typeface="+mn-lt"/>
              </a:rPr>
              <a:t>, </a:t>
            </a:r>
            <a:r>
              <a:rPr lang="ru-RU" altLang="ru-RU" i="0" dirty="0">
                <a:latin typeface="+mn-lt"/>
              </a:rPr>
              <a:t>руководитель ИАА «ИНФОБИО»</a:t>
            </a:r>
          </a:p>
          <a:p>
            <a:pPr>
              <a:defRPr/>
            </a:pPr>
            <a:r>
              <a:rPr lang="en-US" altLang="ru-RU" dirty="0">
                <a:latin typeface="+mn-lt"/>
              </a:rPr>
              <a:t>www.infobio.ru</a:t>
            </a:r>
            <a:endParaRPr lang="ru-RU" altLang="ru-RU" dirty="0">
              <a:latin typeface="+mn-lt"/>
            </a:endParaRPr>
          </a:p>
          <a:p>
            <a:pPr>
              <a:defRPr/>
            </a:pPr>
            <a:endParaRPr lang="ru-RU" altLang="ru-RU" dirty="0">
              <a:latin typeface="+mn-lt"/>
            </a:endParaRPr>
          </a:p>
          <a:p>
            <a:pPr algn="l">
              <a:defRPr/>
            </a:pPr>
            <a:endParaRPr lang="ru-RU" altLang="ru-RU" sz="1800" dirty="0"/>
          </a:p>
        </p:txBody>
      </p:sp>
      <p:sp>
        <p:nvSpPr>
          <p:cNvPr id="30723" name="Rectangle 2"/>
          <p:cNvSpPr>
            <a:spLocks noGrp="1" noChangeArrowheads="1"/>
          </p:cNvSpPr>
          <p:nvPr>
            <p:ph type="title"/>
          </p:nvPr>
        </p:nvSpPr>
        <p:spPr>
          <a:xfrm>
            <a:off x="1908175" y="260350"/>
            <a:ext cx="7235825" cy="890588"/>
          </a:xfrm>
        </p:spPr>
        <p:txBody>
          <a:bodyPr/>
          <a:lstStyle/>
          <a:p>
            <a:pPr eaLnBrk="1" hangingPunct="1"/>
            <a:r>
              <a:rPr lang="ru-RU" altLang="ru-RU" sz="2800" b="1" smtClean="0"/>
              <a:t>ИАА «ИНФОБИО»</a:t>
            </a:r>
          </a:p>
        </p:txBody>
      </p:sp>
      <p:sp>
        <p:nvSpPr>
          <p:cNvPr id="2" name="TextBox 1"/>
          <p:cNvSpPr txBox="1"/>
          <p:nvPr/>
        </p:nvSpPr>
        <p:spPr>
          <a:xfrm>
            <a:off x="2411413" y="1628775"/>
            <a:ext cx="6048375" cy="4308475"/>
          </a:xfrm>
          <a:prstGeom prst="rect">
            <a:avLst/>
          </a:prstGeom>
          <a:noFill/>
        </p:spPr>
        <p:txBody>
          <a:bodyPr>
            <a:spAutoFit/>
          </a:bodyPr>
          <a:lstStyle/>
          <a:p>
            <a:pPr algn="ctr" eaLnBrk="1" hangingPunct="1">
              <a:defRPr/>
            </a:pPr>
            <a:r>
              <a:rPr lang="ru-RU" sz="5400" b="1" dirty="0">
                <a:solidFill>
                  <a:srgbClr val="FF0000"/>
                </a:solidFill>
                <a:cs typeface="Aharoni" panose="02010803020104030203" pitchFamily="2" charset="-79"/>
              </a:rPr>
              <a:t>СПАСИБО </a:t>
            </a:r>
          </a:p>
          <a:p>
            <a:pPr algn="ctr" eaLnBrk="1" hangingPunct="1">
              <a:defRPr/>
            </a:pPr>
            <a:r>
              <a:rPr lang="ru-RU" sz="5400" b="1" dirty="0">
                <a:solidFill>
                  <a:srgbClr val="FF0000"/>
                </a:solidFill>
                <a:cs typeface="Aharoni" panose="02010803020104030203" pitchFamily="2" charset="-79"/>
              </a:rPr>
              <a:t>ЗА </a:t>
            </a:r>
          </a:p>
          <a:p>
            <a:pPr algn="ctr" eaLnBrk="1" hangingPunct="1">
              <a:defRPr/>
            </a:pPr>
            <a:r>
              <a:rPr lang="ru-RU" sz="5400" b="1" dirty="0">
                <a:solidFill>
                  <a:srgbClr val="FF0000"/>
                </a:solidFill>
                <a:cs typeface="Aharoni" panose="02010803020104030203" pitchFamily="2" charset="-79"/>
              </a:rPr>
              <a:t>ВНИМАНИЕ!</a:t>
            </a:r>
          </a:p>
          <a:p>
            <a:pPr algn="r" eaLnBrk="1" hangingPunct="1">
              <a:defRPr/>
            </a:pPr>
            <a:r>
              <a:rPr lang="ru-RU" altLang="ru-RU" sz="2800" b="1" i="1" dirty="0">
                <a:solidFill>
                  <a:srgbClr val="006600"/>
                </a:solidFill>
                <a:effectLst>
                  <a:outerShdw blurRad="38100" dist="38100" dir="2700000" algn="tl">
                    <a:srgbClr val="000000"/>
                  </a:outerShdw>
                </a:effectLst>
              </a:rPr>
              <a:t>Ракитова О.С</a:t>
            </a:r>
            <a:r>
              <a:rPr lang="ru-RU" altLang="ru-RU" sz="2800" b="1" i="1" dirty="0">
                <a:solidFill>
                  <a:schemeClr val="folHlink"/>
                </a:solidFill>
                <a:effectLst>
                  <a:outerShdw blurRad="38100" dist="38100" dir="2700000" algn="tl">
                    <a:srgbClr val="000000"/>
                  </a:outerShdw>
                </a:effectLst>
              </a:rPr>
              <a:t>.</a:t>
            </a:r>
          </a:p>
          <a:p>
            <a:pPr algn="r" eaLnBrk="1" hangingPunct="1">
              <a:defRPr/>
            </a:pPr>
            <a:r>
              <a:rPr lang="en-US" altLang="ru-RU" sz="2800" b="1" i="1" dirty="0">
                <a:solidFill>
                  <a:schemeClr val="folHlink"/>
                </a:solidFill>
                <a:effectLst>
                  <a:outerShdw blurRad="38100" dist="38100" dir="2700000" algn="tl">
                    <a:srgbClr val="000000"/>
                  </a:outerShdw>
                </a:effectLst>
                <a:hlinkClick r:id="rId3"/>
              </a:rPr>
              <a:t>www.infobio.ru</a:t>
            </a:r>
            <a:endParaRPr lang="en-US" altLang="ru-RU" sz="2800" b="1" i="1" dirty="0">
              <a:solidFill>
                <a:schemeClr val="folHlink"/>
              </a:solidFill>
              <a:effectLst>
                <a:outerShdw blurRad="38100" dist="38100" dir="2700000" algn="tl">
                  <a:srgbClr val="000000"/>
                </a:outerShdw>
              </a:effectLst>
            </a:endParaRPr>
          </a:p>
          <a:p>
            <a:pPr algn="r" eaLnBrk="1" hangingPunct="1">
              <a:defRPr/>
            </a:pPr>
            <a:r>
              <a:rPr lang="en-US" altLang="ru-RU" sz="2800" b="1" i="1" dirty="0">
                <a:solidFill>
                  <a:schemeClr val="folHlink"/>
                </a:solidFill>
                <a:effectLst>
                  <a:outerShdw blurRad="38100" dist="38100" dir="2700000" algn="tl">
                    <a:srgbClr val="000000"/>
                  </a:outerShdw>
                </a:effectLst>
              </a:rPr>
              <a:t>info@infobio.ru</a:t>
            </a:r>
            <a:endParaRPr lang="ru-RU" altLang="ru-RU" sz="2800" b="1" i="1" dirty="0">
              <a:solidFill>
                <a:schemeClr val="folHlink"/>
              </a:solidFill>
              <a:effectLst>
                <a:outerShdw blurRad="38100" dist="38100" dir="2700000" algn="tl">
                  <a:srgbClr val="000000"/>
                </a:outerShdw>
              </a:effectLst>
            </a:endParaRPr>
          </a:p>
          <a:p>
            <a:pPr algn="ctr" eaLnBrk="1" hangingPunct="1">
              <a:defRPr/>
            </a:pPr>
            <a:endParaRPr lang="ru-RU" sz="2800" b="1" dirty="0">
              <a:solidFill>
                <a:srgbClr val="FF0000"/>
              </a:solidFill>
              <a:cs typeface="Aharoni" panose="02010803020104030203" pitchFamily="2" charset="-79"/>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Нижний колонтитул 3"/>
          <p:cNvSpPr>
            <a:spLocks noGrp="1"/>
          </p:cNvSpPr>
          <p:nvPr>
            <p:ph type="ftr" sz="quarter" idx="10"/>
          </p:nvPr>
        </p:nvSpPr>
        <p:spPr/>
        <p:txBody>
          <a:bodyPr/>
          <a:lstStyle/>
          <a:p>
            <a:pPr>
              <a:defRPr/>
            </a:pPr>
            <a:r>
              <a:rPr lang="ru-RU" altLang="ru-RU" i="0">
                <a:latin typeface="+mn-lt"/>
              </a:rPr>
              <a:t>РАКИТОВА Ольга Сергеевна,</a:t>
            </a:r>
            <a:r>
              <a:rPr lang="en-US" altLang="ru-RU" i="0">
                <a:latin typeface="+mn-lt"/>
              </a:rPr>
              <a:t> </a:t>
            </a:r>
            <a:r>
              <a:rPr lang="ru-RU" altLang="ru-RU" i="0">
                <a:latin typeface="+mn-lt"/>
              </a:rPr>
              <a:t>к.э.н., </a:t>
            </a:r>
          </a:p>
          <a:p>
            <a:pPr>
              <a:defRPr/>
            </a:pPr>
            <a:r>
              <a:rPr lang="ru-RU" altLang="ru-RU" i="0">
                <a:latin typeface="+mn-lt"/>
              </a:rPr>
              <a:t>главный редактор </a:t>
            </a:r>
            <a:r>
              <a:rPr lang="en-US" altLang="ru-RU" i="0">
                <a:latin typeface="+mn-lt"/>
              </a:rPr>
              <a:t>The Bioenergy International.</a:t>
            </a:r>
            <a:r>
              <a:rPr lang="ru-RU" altLang="ru-RU" i="0">
                <a:latin typeface="+mn-lt"/>
              </a:rPr>
              <a:t> Россия,</a:t>
            </a:r>
            <a:r>
              <a:rPr lang="en-US" altLang="ru-RU" i="0">
                <a:latin typeface="+mn-lt"/>
              </a:rPr>
              <a:t> </a:t>
            </a:r>
            <a:r>
              <a:rPr lang="ru-RU" altLang="ru-RU" i="0">
                <a:latin typeface="+mn-lt"/>
              </a:rPr>
              <a:t> исп</a:t>
            </a:r>
            <a:r>
              <a:rPr lang="en-US" altLang="ru-RU" i="0">
                <a:latin typeface="+mn-lt"/>
              </a:rPr>
              <a:t>.</a:t>
            </a:r>
            <a:r>
              <a:rPr lang="ru-RU" altLang="ru-RU" i="0">
                <a:latin typeface="+mn-lt"/>
              </a:rPr>
              <a:t>директор НП «Национальный Биоэнергетический Союз»</a:t>
            </a:r>
            <a:r>
              <a:rPr lang="en-US" altLang="ru-RU" i="0">
                <a:latin typeface="+mn-lt"/>
              </a:rPr>
              <a:t>, </a:t>
            </a:r>
            <a:r>
              <a:rPr lang="ru-RU" altLang="ru-RU" i="0">
                <a:latin typeface="+mn-lt"/>
              </a:rPr>
              <a:t>руководитель ИАА «ИНФОБИО»</a:t>
            </a:r>
          </a:p>
          <a:p>
            <a:pPr>
              <a:defRPr/>
            </a:pPr>
            <a:r>
              <a:rPr lang="en-US" altLang="ru-RU">
                <a:latin typeface="+mn-lt"/>
              </a:rPr>
              <a:t>www.infobio.ru</a:t>
            </a:r>
            <a:endParaRPr lang="ru-RU" altLang="ru-RU">
              <a:latin typeface="+mn-lt"/>
            </a:endParaRPr>
          </a:p>
          <a:p>
            <a:pPr>
              <a:defRPr/>
            </a:pPr>
            <a:endParaRPr lang="ru-RU" altLang="ru-RU">
              <a:latin typeface="+mn-lt"/>
            </a:endParaRPr>
          </a:p>
          <a:p>
            <a:pPr algn="l">
              <a:defRPr/>
            </a:pPr>
            <a:endParaRPr lang="ru-RU" altLang="ru-RU" sz="1800"/>
          </a:p>
        </p:txBody>
      </p:sp>
      <p:pic>
        <p:nvPicPr>
          <p:cNvPr id="2549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115888"/>
            <a:ext cx="2536825" cy="331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49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692150"/>
            <a:ext cx="2390775"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4" descr="SSA510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938" y="4548188"/>
            <a:ext cx="2924175"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 Box 5"/>
          <p:cNvSpPr txBox="1">
            <a:spLocks noChangeArrowheads="1"/>
          </p:cNvSpPr>
          <p:nvPr/>
        </p:nvSpPr>
        <p:spPr bwMode="auto">
          <a:xfrm>
            <a:off x="17041" y="836712"/>
            <a:ext cx="2898775" cy="4154984"/>
          </a:xfrm>
          <a:prstGeom prst="rect">
            <a:avLst/>
          </a:prstGeom>
          <a:solidFill>
            <a:srgbClr val="FAC3A4"/>
          </a:solidFill>
          <a:ln>
            <a:noFill/>
          </a:ln>
          <a:effectLst/>
          <a:extLst>
            <a:ext uri="{91240B29-F687-4F45-9708-019B960494DF}">
              <a14:hiddenLine xmlns:a14="http://schemas.microsoft.com/office/drawing/2010/main" w="22225">
                <a:solidFill>
                  <a:schemeClr val="folHlink"/>
                </a:solidFill>
                <a:miter lim="800000"/>
                <a:headEnd/>
                <a:tailEnd/>
              </a14:hiddenLine>
            </a:ext>
            <a:ext uri="{AF507438-7753-43E0-B8FC-AC1667EBCBE1}">
              <a14:hiddenEffects xmlns:a14="http://schemas.microsoft.com/office/drawing/2010/main">
                <a:effectLst>
                  <a:outerShdw dist="107763" dir="18900000" algn="ctr" rotWithShape="0">
                    <a:schemeClr val="bg2"/>
                  </a:outerShdw>
                </a:effectLst>
              </a14:hiddenEffects>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ru-RU" altLang="ru-RU" dirty="0">
                <a:latin typeface="Verdana" panose="020B0604030504040204" pitchFamily="34" charset="0"/>
              </a:rPr>
              <a:t>В конце 2006 года был запущен </a:t>
            </a:r>
            <a:r>
              <a:rPr lang="ru-RU" altLang="ru-RU" dirty="0" smtClean="0">
                <a:latin typeface="Verdana" panose="020B0604030504040204" pitchFamily="34" charset="0"/>
              </a:rPr>
              <a:t>проект</a:t>
            </a:r>
            <a:r>
              <a:rPr lang="ru-RU" altLang="ru-RU" dirty="0">
                <a:latin typeface="Verdana" panose="020B0604030504040204" pitchFamily="34" charset="0"/>
              </a:rPr>
              <a:t> </a:t>
            </a:r>
            <a:r>
              <a:rPr lang="ru-RU" altLang="ru-RU" dirty="0" smtClean="0">
                <a:latin typeface="Verdana" panose="020B0604030504040204" pitchFamily="34" charset="0"/>
              </a:rPr>
              <a:t>– нам 1</a:t>
            </a:r>
            <a:r>
              <a:rPr lang="en-US" altLang="ru-RU" smtClean="0">
                <a:latin typeface="Verdana" panose="020B0604030504040204" pitchFamily="34" charset="0"/>
              </a:rPr>
              <a:t>2</a:t>
            </a:r>
            <a:r>
              <a:rPr lang="ru-RU" altLang="ru-RU" smtClean="0">
                <a:latin typeface="Verdana" panose="020B0604030504040204" pitchFamily="34" charset="0"/>
              </a:rPr>
              <a:t> </a:t>
            </a:r>
            <a:r>
              <a:rPr lang="ru-RU" altLang="ru-RU" dirty="0" smtClean="0">
                <a:latin typeface="Verdana" panose="020B0604030504040204" pitchFamily="34" charset="0"/>
              </a:rPr>
              <a:t>лет!</a:t>
            </a:r>
            <a:endParaRPr lang="ru-RU" altLang="ru-RU" dirty="0">
              <a:latin typeface="Verdana" panose="020B0604030504040204" pitchFamily="34" charset="0"/>
            </a:endParaRPr>
          </a:p>
          <a:p>
            <a:pPr eaLnBrk="1" hangingPunct="1">
              <a:spcBef>
                <a:spcPct val="50000"/>
              </a:spcBef>
            </a:pPr>
            <a:r>
              <a:rPr lang="en-US" altLang="ru-RU" b="1" dirty="0">
                <a:latin typeface="Verdana" panose="020B0604030504040204" pitchFamily="34" charset="0"/>
              </a:rPr>
              <a:t>The Bioenergy International.</a:t>
            </a:r>
            <a:r>
              <a:rPr lang="ru-RU" altLang="ru-RU" b="1" dirty="0">
                <a:latin typeface="Verdana" panose="020B0604030504040204" pitchFamily="34" charset="0"/>
              </a:rPr>
              <a:t> Россия/Международная Биоэнергетика</a:t>
            </a:r>
          </a:p>
          <a:p>
            <a:pPr eaLnBrk="1" hangingPunct="1">
              <a:spcBef>
                <a:spcPct val="50000"/>
              </a:spcBef>
            </a:pPr>
            <a:r>
              <a:rPr lang="ru-RU" altLang="ru-RU" dirty="0">
                <a:latin typeface="Verdana" panose="020B0604030504040204" pitchFamily="34" charset="0"/>
              </a:rPr>
              <a:t>Это специализированное издание по вопросам биотоплива.</a:t>
            </a:r>
          </a:p>
          <a:p>
            <a:pPr eaLnBrk="1" hangingPunct="1">
              <a:spcBef>
                <a:spcPct val="50000"/>
              </a:spcBef>
            </a:pPr>
            <a:r>
              <a:rPr lang="ru-RU" altLang="ru-RU" dirty="0" smtClean="0">
                <a:latin typeface="Verdana" panose="020B0604030504040204" pitchFamily="34" charset="0"/>
              </a:rPr>
              <a:t>Подписка на </a:t>
            </a:r>
            <a:r>
              <a:rPr lang="ru-RU" altLang="ru-RU" dirty="0">
                <a:latin typeface="Verdana" panose="020B0604030504040204" pitchFamily="34" charset="0"/>
              </a:rPr>
              <a:t>издание! </a:t>
            </a:r>
            <a:endParaRPr lang="en-US" altLang="ru-RU" dirty="0">
              <a:latin typeface="Verdana" panose="020B0604030504040204" pitchFamily="34" charset="0"/>
            </a:endParaRPr>
          </a:p>
          <a:p>
            <a:pPr eaLnBrk="1" hangingPunct="1">
              <a:spcBef>
                <a:spcPct val="50000"/>
              </a:spcBef>
            </a:pPr>
            <a:r>
              <a:rPr lang="en-US" altLang="ru-RU" dirty="0">
                <a:latin typeface="Verdana" panose="020B0604030504040204" pitchFamily="34" charset="0"/>
              </a:rPr>
              <a:t>info@biointernational.ru</a:t>
            </a:r>
          </a:p>
        </p:txBody>
      </p:sp>
      <p:pic>
        <p:nvPicPr>
          <p:cNvPr id="254982" name="Picture 6" descr="Лого МБ копия"/>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6092825"/>
            <a:ext cx="2735263"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498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32588" y="1263650"/>
            <a:ext cx="2247900"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4984"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94050" y="2435225"/>
            <a:ext cx="2314575" cy="300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4985"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32363" y="2997200"/>
            <a:ext cx="2276475" cy="311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4986" name="Picture 10" descr="oblozhk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18313" y="3644900"/>
            <a:ext cx="2217737"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06281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afterEffect">
                                  <p:stCondLst>
                                    <p:cond delay="0"/>
                                  </p:stCondLst>
                                  <p:childTnLst>
                                    <p:animRot by="1200000">
                                      <p:cBhvr>
                                        <p:cTn id="6" dur="2000" fill="hold"/>
                                        <p:tgtEl>
                                          <p:spTgt spid="254978"/>
                                        </p:tgtEl>
                                        <p:attrNameLst>
                                          <p:attrName>r</p:attrName>
                                        </p:attrNameLst>
                                      </p:cBhvr>
                                    </p:animRot>
                                  </p:childTnLst>
                                </p:cTn>
                              </p:par>
                            </p:childTnLst>
                          </p:cTn>
                        </p:par>
                        <p:par>
                          <p:cTn id="7" fill="hold" nodeType="afterGroup">
                            <p:stCondLst>
                              <p:cond delay="2000"/>
                            </p:stCondLst>
                            <p:childTnLst>
                              <p:par>
                                <p:cTn id="8" presetID="8" presetClass="emph" presetSubtype="0" fill="hold" nodeType="afterEffect">
                                  <p:stCondLst>
                                    <p:cond delay="0"/>
                                  </p:stCondLst>
                                  <p:childTnLst>
                                    <p:animRot by="1200000">
                                      <p:cBhvr>
                                        <p:cTn id="9" dur="2000" fill="hold"/>
                                        <p:tgtEl>
                                          <p:spTgt spid="254979"/>
                                        </p:tgtEl>
                                        <p:attrNameLst>
                                          <p:attrName>r</p:attrName>
                                        </p:attrNameLst>
                                      </p:cBhvr>
                                    </p:animRot>
                                  </p:childTnLst>
                                </p:cTn>
                              </p:par>
                            </p:childTnLst>
                          </p:cTn>
                        </p:par>
                        <p:par>
                          <p:cTn id="10" fill="hold" nodeType="afterGroup">
                            <p:stCondLst>
                              <p:cond delay="6000"/>
                            </p:stCondLst>
                            <p:childTnLst>
                              <p:par>
                                <p:cTn id="11" presetID="8" presetClass="emph" presetSubtype="0" fill="hold" nodeType="afterEffect">
                                  <p:stCondLst>
                                    <p:cond delay="0"/>
                                  </p:stCondLst>
                                  <p:childTnLst>
                                    <p:animRot by="1200000">
                                      <p:cBhvr>
                                        <p:cTn id="12" dur="2000" fill="hold"/>
                                        <p:tgtEl>
                                          <p:spTgt spid="254983"/>
                                        </p:tgtEl>
                                        <p:attrNameLst>
                                          <p:attrName>r</p:attrName>
                                        </p:attrNameLst>
                                      </p:cBhvr>
                                    </p:animRot>
                                  </p:childTnLst>
                                </p:cTn>
                              </p:par>
                            </p:childTnLst>
                          </p:cTn>
                        </p:par>
                        <p:par>
                          <p:cTn id="13" fill="hold" nodeType="afterGroup">
                            <p:stCondLst>
                              <p:cond delay="8000"/>
                            </p:stCondLst>
                            <p:childTnLst>
                              <p:par>
                                <p:cTn id="14" presetID="8" presetClass="emph" presetSubtype="0" fill="hold" nodeType="afterEffect">
                                  <p:stCondLst>
                                    <p:cond delay="0"/>
                                  </p:stCondLst>
                                  <p:childTnLst>
                                    <p:animRot by="1200000">
                                      <p:cBhvr>
                                        <p:cTn id="15" dur="2000" fill="hold"/>
                                        <p:tgtEl>
                                          <p:spTgt spid="254984"/>
                                        </p:tgtEl>
                                        <p:attrNameLst>
                                          <p:attrName>r</p:attrName>
                                        </p:attrNameLst>
                                      </p:cBhvr>
                                    </p:animRot>
                                  </p:childTnLst>
                                </p:cTn>
                              </p:par>
                            </p:childTnLst>
                          </p:cTn>
                        </p:par>
                        <p:par>
                          <p:cTn id="16" fill="hold" nodeType="afterGroup">
                            <p:stCondLst>
                              <p:cond delay="10000"/>
                            </p:stCondLst>
                            <p:childTnLst>
                              <p:par>
                                <p:cTn id="17" presetID="8" presetClass="emph" presetSubtype="0" fill="hold" nodeType="afterEffect">
                                  <p:stCondLst>
                                    <p:cond delay="0"/>
                                  </p:stCondLst>
                                  <p:childTnLst>
                                    <p:animRot by="1200000">
                                      <p:cBhvr>
                                        <p:cTn id="18" dur="2000" fill="hold"/>
                                        <p:tgtEl>
                                          <p:spTgt spid="254985"/>
                                        </p:tgtEl>
                                        <p:attrNameLst>
                                          <p:attrName>r</p:attrName>
                                        </p:attrNameLst>
                                      </p:cBhvr>
                                    </p:animRot>
                                  </p:childTnLst>
                                </p:cTn>
                              </p:par>
                            </p:childTnLst>
                          </p:cTn>
                        </p:par>
                        <p:par>
                          <p:cTn id="19" fill="hold" nodeType="afterGroup">
                            <p:stCondLst>
                              <p:cond delay="12000"/>
                            </p:stCondLst>
                            <p:childTnLst>
                              <p:par>
                                <p:cTn id="20" presetID="8" presetClass="emph" presetSubtype="0" fill="hold" nodeType="afterEffect">
                                  <p:stCondLst>
                                    <p:cond delay="0"/>
                                  </p:stCondLst>
                                  <p:childTnLst>
                                    <p:animRot by="1200000">
                                      <p:cBhvr>
                                        <p:cTn id="21" dur="2000" fill="hold"/>
                                        <p:tgtEl>
                                          <p:spTgt spid="254986"/>
                                        </p:tgtEl>
                                        <p:attrNameLst>
                                          <p:attrName>r</p:attrName>
                                        </p:attrNameLst>
                                      </p:cBhvr>
                                    </p:animRot>
                                  </p:childTnLst>
                                </p:cTn>
                              </p:par>
                            </p:childTnLst>
                          </p:cTn>
                        </p:par>
                        <p:par>
                          <p:cTn id="22" fill="hold" nodeType="afterGroup">
                            <p:stCondLst>
                              <p:cond delay="14000"/>
                            </p:stCondLst>
                            <p:childTnLst>
                              <p:par>
                                <p:cTn id="23" presetID="8" presetClass="emph" presetSubtype="0" fill="hold" nodeType="afterEffect">
                                  <p:stCondLst>
                                    <p:cond delay="0"/>
                                  </p:stCondLst>
                                  <p:childTnLst>
                                    <p:animRot by="1200000">
                                      <p:cBhvr>
                                        <p:cTn id="24" dur="2000" fill="hold"/>
                                        <p:tgtEl>
                                          <p:spTgt spid="25498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b="1" dirty="0" smtClean="0"/>
              <a:t>Экспорт топливных гранул по видам транспорта за период 2013-2017 гг., т/</a:t>
            </a:r>
            <a:r>
              <a:rPr lang="ru-RU" sz="2400" b="1" dirty="0" err="1" smtClean="0"/>
              <a:t>пг</a:t>
            </a:r>
            <a:endParaRPr lang="ru-RU" sz="2400" b="1" dirty="0"/>
          </a:p>
        </p:txBody>
      </p:sp>
      <p:pic>
        <p:nvPicPr>
          <p:cNvPr id="8" name="Объект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5116" y="2060848"/>
            <a:ext cx="1343451" cy="1892642"/>
          </a:xfrm>
        </p:spPr>
      </p:pic>
      <p:sp>
        <p:nvSpPr>
          <p:cNvPr id="4" name="Нижний колонтитул 3"/>
          <p:cNvSpPr>
            <a:spLocks noGrp="1"/>
          </p:cNvSpPr>
          <p:nvPr>
            <p:ph type="ftr" sz="quarter" idx="10"/>
          </p:nvPr>
        </p:nvSpPr>
        <p:spPr/>
        <p:txBody>
          <a:bodyPr/>
          <a:lstStyle/>
          <a:p>
            <a:pPr>
              <a:defRPr/>
            </a:pPr>
            <a:r>
              <a:rPr lang="ru-RU" altLang="ru-RU" i="0" smtClean="0">
                <a:latin typeface="+mn-lt"/>
              </a:rPr>
              <a:t>РАКИТОВА Ольга Сергеевна,</a:t>
            </a:r>
            <a:r>
              <a:rPr lang="en-US" altLang="ru-RU" i="0" smtClean="0">
                <a:latin typeface="+mn-lt"/>
              </a:rPr>
              <a:t> </a:t>
            </a:r>
            <a:r>
              <a:rPr lang="ru-RU" altLang="ru-RU" i="0" smtClean="0">
                <a:latin typeface="+mn-lt"/>
              </a:rPr>
              <a:t>к.э.н., </a:t>
            </a:r>
          </a:p>
          <a:p>
            <a:pPr>
              <a:defRPr/>
            </a:pPr>
            <a:r>
              <a:rPr lang="ru-RU" altLang="ru-RU" i="0" smtClean="0">
                <a:latin typeface="+mn-lt"/>
              </a:rPr>
              <a:t>главный редактор </a:t>
            </a:r>
            <a:r>
              <a:rPr lang="en-US" altLang="ru-RU" i="0" smtClean="0">
                <a:latin typeface="+mn-lt"/>
              </a:rPr>
              <a:t>The Bioenergy International.</a:t>
            </a:r>
            <a:r>
              <a:rPr lang="ru-RU" altLang="ru-RU" i="0" smtClean="0">
                <a:latin typeface="+mn-lt"/>
              </a:rPr>
              <a:t> Россия,</a:t>
            </a:r>
            <a:r>
              <a:rPr lang="en-US" altLang="ru-RU" i="0" smtClean="0">
                <a:latin typeface="+mn-lt"/>
              </a:rPr>
              <a:t> </a:t>
            </a:r>
            <a:r>
              <a:rPr lang="ru-RU" altLang="ru-RU" i="0" smtClean="0">
                <a:latin typeface="+mn-lt"/>
              </a:rPr>
              <a:t> исп</a:t>
            </a:r>
            <a:r>
              <a:rPr lang="en-US" altLang="ru-RU" i="0" smtClean="0">
                <a:latin typeface="+mn-lt"/>
              </a:rPr>
              <a:t>.</a:t>
            </a:r>
            <a:r>
              <a:rPr lang="ru-RU" altLang="ru-RU" i="0" smtClean="0">
                <a:latin typeface="+mn-lt"/>
              </a:rPr>
              <a:t>директор НП «Национальный Биоэнергетический Союз»</a:t>
            </a:r>
            <a:r>
              <a:rPr lang="en-US" altLang="ru-RU" i="0" smtClean="0">
                <a:latin typeface="+mn-lt"/>
              </a:rPr>
              <a:t>, </a:t>
            </a:r>
            <a:r>
              <a:rPr lang="ru-RU" altLang="ru-RU" i="0" smtClean="0">
                <a:latin typeface="+mn-lt"/>
              </a:rPr>
              <a:t>руководитель ИАА «ИНФОБИО»</a:t>
            </a:r>
          </a:p>
          <a:p>
            <a:pPr>
              <a:defRPr/>
            </a:pPr>
            <a:r>
              <a:rPr lang="en-US" altLang="ru-RU" smtClean="0">
                <a:latin typeface="+mn-lt"/>
              </a:rPr>
              <a:t>www.infobio.ru</a:t>
            </a:r>
            <a:endParaRPr lang="ru-RU" altLang="ru-RU" smtClean="0">
              <a:latin typeface="+mn-lt"/>
            </a:endParaRPr>
          </a:p>
          <a:p>
            <a:pPr>
              <a:defRPr/>
            </a:pPr>
            <a:endParaRPr lang="ru-RU" altLang="ru-RU" smtClean="0">
              <a:latin typeface="+mn-lt"/>
            </a:endParaRPr>
          </a:p>
          <a:p>
            <a:pPr algn="l">
              <a:defRPr/>
            </a:pPr>
            <a:endParaRPr lang="ru-RU" altLang="ru-RU" sz="1800"/>
          </a:p>
        </p:txBody>
      </p:sp>
      <p:sp>
        <p:nvSpPr>
          <p:cNvPr id="6" name="TextBox 5"/>
          <p:cNvSpPr txBox="1"/>
          <p:nvPr/>
        </p:nvSpPr>
        <p:spPr>
          <a:xfrm>
            <a:off x="212670" y="4293096"/>
            <a:ext cx="1368152" cy="1785104"/>
          </a:xfrm>
          <a:prstGeom prst="rect">
            <a:avLst/>
          </a:prstGeom>
          <a:noFill/>
        </p:spPr>
        <p:txBody>
          <a:bodyPr wrap="square" rtlCol="0">
            <a:spAutoFit/>
          </a:bodyPr>
          <a:lstStyle/>
          <a:p>
            <a:pPr algn="r"/>
            <a:r>
              <a:rPr lang="ru-RU" sz="1000" b="1" i="1" dirty="0" smtClean="0"/>
              <a:t>Источник графика: Аналитический обзор рынка древесных топливных гранул от </a:t>
            </a:r>
            <a:r>
              <a:rPr lang="ru-RU" sz="1000" i="1" dirty="0" smtClean="0"/>
              <a:t>ИАА «ИНФОБИО»</a:t>
            </a:r>
          </a:p>
          <a:p>
            <a:pPr algn="r"/>
            <a:r>
              <a:rPr lang="ru-RU" sz="1000" i="1" dirty="0"/>
              <a:t>2</a:t>
            </a:r>
            <a:r>
              <a:rPr lang="ru-RU" sz="1000" i="1" dirty="0" smtClean="0"/>
              <a:t> половина </a:t>
            </a:r>
            <a:r>
              <a:rPr lang="ru-RU" sz="1000" i="1" dirty="0" smtClean="0"/>
              <a:t>2017 </a:t>
            </a:r>
            <a:r>
              <a:rPr lang="ru-RU" sz="1000" i="1" dirty="0" smtClean="0"/>
              <a:t>г. </a:t>
            </a:r>
          </a:p>
          <a:p>
            <a:pPr algn="r"/>
            <a:r>
              <a:rPr lang="ru-RU" sz="1000" i="1" dirty="0" smtClean="0"/>
              <a:t>Заказ: </a:t>
            </a:r>
            <a:r>
              <a:rPr lang="en-US" sz="1000" i="1" dirty="0" smtClean="0"/>
              <a:t>www.infobio.ru</a:t>
            </a:r>
            <a:r>
              <a:rPr lang="ru-RU" sz="1000" i="1" dirty="0" smtClean="0"/>
              <a:t> </a:t>
            </a:r>
            <a:endParaRPr lang="ru-RU" sz="1000" i="1" dirty="0"/>
          </a:p>
        </p:txBody>
      </p:sp>
      <p:graphicFrame>
        <p:nvGraphicFramePr>
          <p:cNvPr id="9" name="Диаграмма 8"/>
          <p:cNvGraphicFramePr/>
          <p:nvPr>
            <p:extLst>
              <p:ext uri="{D42A27DB-BD31-4B8C-83A1-F6EECF244321}">
                <p14:modId xmlns:p14="http://schemas.microsoft.com/office/powerpoint/2010/main" val="3783107870"/>
              </p:ext>
            </p:extLst>
          </p:nvPr>
        </p:nvGraphicFramePr>
        <p:xfrm>
          <a:off x="2339975" y="1556792"/>
          <a:ext cx="6624638" cy="38164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122706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1051" y="274638"/>
            <a:ext cx="6635750" cy="994122"/>
          </a:xfrm>
        </p:spPr>
        <p:txBody>
          <a:bodyPr/>
          <a:lstStyle/>
          <a:p>
            <a:r>
              <a:rPr lang="ru-RU" sz="2400" b="1" dirty="0" smtClean="0"/>
              <a:t>Крупнейшие производители-экспортеры пеллет из РФ </a:t>
            </a:r>
            <a:r>
              <a:rPr lang="ru-RU" sz="2400" b="1" dirty="0" smtClean="0"/>
              <a:t>во 2-й </a:t>
            </a:r>
            <a:r>
              <a:rPr lang="ru-RU" sz="2400" b="1" dirty="0" smtClean="0"/>
              <a:t>половине 2017 г.</a:t>
            </a:r>
            <a:endParaRPr lang="ru-RU" sz="2400" b="1" dirty="0"/>
          </a:p>
        </p:txBody>
      </p:sp>
      <p:sp>
        <p:nvSpPr>
          <p:cNvPr id="4" name="Нижний колонтитул 3"/>
          <p:cNvSpPr>
            <a:spLocks noGrp="1"/>
          </p:cNvSpPr>
          <p:nvPr>
            <p:ph type="ftr" sz="quarter" idx="10"/>
          </p:nvPr>
        </p:nvSpPr>
        <p:spPr/>
        <p:txBody>
          <a:bodyPr/>
          <a:lstStyle/>
          <a:p>
            <a:pPr>
              <a:defRPr/>
            </a:pPr>
            <a:r>
              <a:rPr lang="ru-RU" altLang="ru-RU" i="0" smtClean="0">
                <a:latin typeface="+mn-lt"/>
              </a:rPr>
              <a:t>РАКИТОВА Ольга Сергеевна,</a:t>
            </a:r>
            <a:r>
              <a:rPr lang="en-US" altLang="ru-RU" i="0" smtClean="0">
                <a:latin typeface="+mn-lt"/>
              </a:rPr>
              <a:t> </a:t>
            </a:r>
            <a:r>
              <a:rPr lang="ru-RU" altLang="ru-RU" i="0" smtClean="0">
                <a:latin typeface="+mn-lt"/>
              </a:rPr>
              <a:t>к.э.н., </a:t>
            </a:r>
          </a:p>
          <a:p>
            <a:pPr>
              <a:defRPr/>
            </a:pPr>
            <a:r>
              <a:rPr lang="ru-RU" altLang="ru-RU" i="0" smtClean="0">
                <a:latin typeface="+mn-lt"/>
              </a:rPr>
              <a:t>главный редактор </a:t>
            </a:r>
            <a:r>
              <a:rPr lang="en-US" altLang="ru-RU" i="0" smtClean="0">
                <a:latin typeface="+mn-lt"/>
              </a:rPr>
              <a:t>The Bioenergy International.</a:t>
            </a:r>
            <a:r>
              <a:rPr lang="ru-RU" altLang="ru-RU" i="0" smtClean="0">
                <a:latin typeface="+mn-lt"/>
              </a:rPr>
              <a:t> Россия,</a:t>
            </a:r>
            <a:r>
              <a:rPr lang="en-US" altLang="ru-RU" i="0" smtClean="0">
                <a:latin typeface="+mn-lt"/>
              </a:rPr>
              <a:t> </a:t>
            </a:r>
            <a:r>
              <a:rPr lang="ru-RU" altLang="ru-RU" i="0" smtClean="0">
                <a:latin typeface="+mn-lt"/>
              </a:rPr>
              <a:t> исп</a:t>
            </a:r>
            <a:r>
              <a:rPr lang="en-US" altLang="ru-RU" i="0" smtClean="0">
                <a:latin typeface="+mn-lt"/>
              </a:rPr>
              <a:t>.</a:t>
            </a:r>
            <a:r>
              <a:rPr lang="ru-RU" altLang="ru-RU" i="0" smtClean="0">
                <a:latin typeface="+mn-lt"/>
              </a:rPr>
              <a:t>директор НП «Национальный Биоэнергетический Союз»</a:t>
            </a:r>
            <a:r>
              <a:rPr lang="en-US" altLang="ru-RU" i="0" smtClean="0">
                <a:latin typeface="+mn-lt"/>
              </a:rPr>
              <a:t>, </a:t>
            </a:r>
            <a:r>
              <a:rPr lang="ru-RU" altLang="ru-RU" i="0" smtClean="0">
                <a:latin typeface="+mn-lt"/>
              </a:rPr>
              <a:t>руководитель ИАА «ИНФОБИО»</a:t>
            </a:r>
          </a:p>
          <a:p>
            <a:pPr>
              <a:defRPr/>
            </a:pPr>
            <a:r>
              <a:rPr lang="en-US" altLang="ru-RU" smtClean="0">
                <a:latin typeface="+mn-lt"/>
              </a:rPr>
              <a:t>www.infobio.ru</a:t>
            </a:r>
            <a:endParaRPr lang="ru-RU" altLang="ru-RU" smtClean="0">
              <a:latin typeface="+mn-lt"/>
            </a:endParaRPr>
          </a:p>
          <a:p>
            <a:pPr>
              <a:defRPr/>
            </a:pPr>
            <a:endParaRPr lang="ru-RU" altLang="ru-RU" smtClean="0">
              <a:latin typeface="+mn-lt"/>
            </a:endParaRPr>
          </a:p>
          <a:p>
            <a:pPr algn="l">
              <a:defRPr/>
            </a:pPr>
            <a:endParaRPr lang="ru-RU" altLang="ru-RU" sz="1800"/>
          </a:p>
        </p:txBody>
      </p:sp>
      <p:graphicFrame>
        <p:nvGraphicFramePr>
          <p:cNvPr id="6" name="Объект 5"/>
          <p:cNvGraphicFramePr>
            <a:graphicFrameLocks noGrp="1"/>
          </p:cNvGraphicFramePr>
          <p:nvPr>
            <p:ph idx="1"/>
            <p:extLst>
              <p:ext uri="{D42A27DB-BD31-4B8C-83A1-F6EECF244321}">
                <p14:modId xmlns:p14="http://schemas.microsoft.com/office/powerpoint/2010/main" val="2023476095"/>
              </p:ext>
            </p:extLst>
          </p:nvPr>
        </p:nvGraphicFramePr>
        <p:xfrm>
          <a:off x="2043220" y="1556792"/>
          <a:ext cx="6921393" cy="3960438"/>
        </p:xfrm>
        <a:graphic>
          <a:graphicData uri="http://schemas.openxmlformats.org/drawingml/2006/table">
            <a:tbl>
              <a:tblPr firstRow="1" firstCol="1" bandRow="1">
                <a:tableStyleId>{5C22544A-7EE6-4342-B048-85BDC9FD1C3A}</a:tableStyleId>
              </a:tblPr>
              <a:tblGrid>
                <a:gridCol w="3592838"/>
                <a:gridCol w="1997979"/>
                <a:gridCol w="1330576"/>
              </a:tblGrid>
              <a:tr h="257822">
                <a:tc>
                  <a:txBody>
                    <a:bodyPr/>
                    <a:lstStyle/>
                    <a:p>
                      <a:pPr>
                        <a:lnSpc>
                          <a:spcPct val="107000"/>
                        </a:lnSpc>
                        <a:spcAft>
                          <a:spcPts val="0"/>
                        </a:spcAft>
                      </a:pPr>
                      <a:r>
                        <a:rPr lang="ru-RU" sz="1000">
                          <a:solidFill>
                            <a:schemeClr val="tx1">
                              <a:lumMod val="85000"/>
                              <a:lumOff val="15000"/>
                            </a:schemeClr>
                          </a:solidFill>
                          <a:effectLst/>
                        </a:rPr>
                        <a:t>Производитель</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000">
                          <a:solidFill>
                            <a:schemeClr val="tx1">
                              <a:lumMod val="85000"/>
                              <a:lumOff val="15000"/>
                            </a:schemeClr>
                          </a:solidFill>
                          <a:effectLst/>
                        </a:rPr>
                        <a:t>Объем, т/полгода</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000">
                          <a:solidFill>
                            <a:schemeClr val="tx1">
                              <a:lumMod val="85000"/>
                              <a:lumOff val="15000"/>
                            </a:schemeClr>
                          </a:solidFill>
                          <a:effectLst/>
                        </a:rPr>
                        <a:t>Вид поставок</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5544">
                <a:tc>
                  <a:txBody>
                    <a:bodyPr/>
                    <a:lstStyle/>
                    <a:p>
                      <a:pPr>
                        <a:lnSpc>
                          <a:spcPct val="107000"/>
                        </a:lnSpc>
                        <a:spcAft>
                          <a:spcPts val="0"/>
                        </a:spcAft>
                      </a:pPr>
                      <a:r>
                        <a:rPr lang="ru-RU" sz="1000" dirty="0">
                          <a:solidFill>
                            <a:schemeClr val="tx1">
                              <a:lumMod val="85000"/>
                              <a:lumOff val="15000"/>
                            </a:schemeClr>
                          </a:solidFill>
                          <a:effectLst/>
                        </a:rPr>
                        <a:t>ООО «ВЛК»</a:t>
                      </a:r>
                      <a:endParaRPr lang="ru-RU" sz="10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000">
                          <a:solidFill>
                            <a:schemeClr val="tx1">
                              <a:lumMod val="85000"/>
                              <a:lumOff val="15000"/>
                            </a:schemeClr>
                          </a:solidFill>
                          <a:effectLst/>
                        </a:rPr>
                        <a:t>85732</a:t>
                      </a:r>
                      <a:endParaRPr lang="ru-RU" sz="10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000">
                          <a:solidFill>
                            <a:schemeClr val="tx1">
                              <a:lumMod val="85000"/>
                              <a:lumOff val="15000"/>
                            </a:schemeClr>
                          </a:solidFill>
                          <a:effectLst/>
                        </a:rPr>
                        <a:t>Морской</a:t>
                      </a:r>
                      <a:endParaRPr lang="ru-RU" sz="10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5544">
                <a:tc>
                  <a:txBody>
                    <a:bodyPr/>
                    <a:lstStyle/>
                    <a:p>
                      <a:pPr>
                        <a:lnSpc>
                          <a:spcPct val="107000"/>
                        </a:lnSpc>
                        <a:spcAft>
                          <a:spcPts val="0"/>
                        </a:spcAft>
                      </a:pPr>
                      <a:r>
                        <a:rPr lang="ru-RU" sz="1000" dirty="0">
                          <a:solidFill>
                            <a:schemeClr val="tx1">
                              <a:lumMod val="85000"/>
                              <a:lumOff val="15000"/>
                            </a:schemeClr>
                          </a:solidFill>
                          <a:effectLst/>
                        </a:rPr>
                        <a:t>ЗАО «Лесозавод 25»</a:t>
                      </a:r>
                      <a:endParaRPr lang="ru-RU" sz="10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000" dirty="0">
                          <a:solidFill>
                            <a:schemeClr val="tx1">
                              <a:lumMod val="85000"/>
                              <a:lumOff val="15000"/>
                            </a:schemeClr>
                          </a:solidFill>
                          <a:effectLst/>
                        </a:rPr>
                        <a:t>63405</a:t>
                      </a:r>
                      <a:endParaRPr lang="ru-RU" sz="10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000">
                          <a:solidFill>
                            <a:schemeClr val="tx1">
                              <a:lumMod val="85000"/>
                              <a:lumOff val="15000"/>
                            </a:schemeClr>
                          </a:solidFill>
                          <a:effectLst/>
                        </a:rPr>
                        <a:t>Морской</a:t>
                      </a:r>
                      <a:endParaRPr lang="ru-RU" sz="10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5544">
                <a:tc>
                  <a:txBody>
                    <a:bodyPr/>
                    <a:lstStyle/>
                    <a:p>
                      <a:pPr>
                        <a:lnSpc>
                          <a:spcPct val="107000"/>
                        </a:lnSpc>
                        <a:spcAft>
                          <a:spcPts val="0"/>
                        </a:spcAft>
                      </a:pPr>
                      <a:r>
                        <a:rPr lang="ru-RU" sz="1000">
                          <a:solidFill>
                            <a:schemeClr val="tx1">
                              <a:lumMod val="85000"/>
                              <a:lumOff val="15000"/>
                            </a:schemeClr>
                          </a:solidFill>
                          <a:effectLst/>
                        </a:rPr>
                        <a:t>ООО «ЛАН»</a:t>
                      </a:r>
                      <a:endParaRPr lang="ru-RU" sz="10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000" dirty="0">
                          <a:solidFill>
                            <a:schemeClr val="tx1">
                              <a:lumMod val="85000"/>
                              <a:lumOff val="15000"/>
                            </a:schemeClr>
                          </a:solidFill>
                          <a:effectLst/>
                        </a:rPr>
                        <a:t>53050</a:t>
                      </a:r>
                      <a:endParaRPr lang="ru-RU" sz="10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000">
                          <a:solidFill>
                            <a:schemeClr val="tx1">
                              <a:lumMod val="85000"/>
                              <a:lumOff val="15000"/>
                            </a:schemeClr>
                          </a:solidFill>
                          <a:effectLst/>
                        </a:rPr>
                        <a:t>Морской</a:t>
                      </a:r>
                      <a:endParaRPr lang="ru-RU" sz="10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5544">
                <a:tc>
                  <a:txBody>
                    <a:bodyPr/>
                    <a:lstStyle/>
                    <a:p>
                      <a:pPr>
                        <a:lnSpc>
                          <a:spcPct val="107000"/>
                        </a:lnSpc>
                        <a:spcAft>
                          <a:spcPts val="0"/>
                        </a:spcAft>
                      </a:pPr>
                      <a:r>
                        <a:rPr lang="ru-RU" sz="1000">
                          <a:solidFill>
                            <a:schemeClr val="tx1">
                              <a:lumMod val="85000"/>
                              <a:lumOff val="15000"/>
                            </a:schemeClr>
                          </a:solidFill>
                          <a:effectLst/>
                        </a:rPr>
                        <a:t>ООО «ДОК ЕНИСЕЙ»</a:t>
                      </a:r>
                      <a:endParaRPr lang="ru-RU" sz="10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000" dirty="0">
                          <a:solidFill>
                            <a:schemeClr val="tx1">
                              <a:lumMod val="85000"/>
                              <a:lumOff val="15000"/>
                            </a:schemeClr>
                          </a:solidFill>
                          <a:effectLst/>
                        </a:rPr>
                        <a:t>46345</a:t>
                      </a:r>
                      <a:endParaRPr lang="ru-RU" sz="10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000">
                          <a:solidFill>
                            <a:schemeClr val="tx1">
                              <a:lumMod val="85000"/>
                              <a:lumOff val="15000"/>
                            </a:schemeClr>
                          </a:solidFill>
                          <a:effectLst/>
                        </a:rPr>
                        <a:t>Морской</a:t>
                      </a:r>
                      <a:endParaRPr lang="ru-RU" sz="10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5544">
                <a:tc>
                  <a:txBody>
                    <a:bodyPr/>
                    <a:lstStyle/>
                    <a:p>
                      <a:pPr>
                        <a:lnSpc>
                          <a:spcPct val="107000"/>
                        </a:lnSpc>
                        <a:spcAft>
                          <a:spcPts val="0"/>
                        </a:spcAft>
                      </a:pPr>
                      <a:r>
                        <a:rPr lang="ru-RU" sz="1000">
                          <a:solidFill>
                            <a:schemeClr val="tx1">
                              <a:lumMod val="85000"/>
                              <a:lumOff val="15000"/>
                            </a:schemeClr>
                          </a:solidFill>
                          <a:effectLst/>
                        </a:rPr>
                        <a:t>АО «ЛДК ИГИРМА»</a:t>
                      </a:r>
                      <a:endParaRPr lang="ru-RU" sz="10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000" dirty="0">
                          <a:solidFill>
                            <a:schemeClr val="tx1">
                              <a:lumMod val="85000"/>
                              <a:lumOff val="15000"/>
                            </a:schemeClr>
                          </a:solidFill>
                          <a:effectLst/>
                        </a:rPr>
                        <a:t>42969</a:t>
                      </a:r>
                      <a:endParaRPr lang="ru-RU" sz="10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000" dirty="0">
                          <a:solidFill>
                            <a:schemeClr val="tx1">
                              <a:lumMod val="85000"/>
                              <a:lumOff val="15000"/>
                            </a:schemeClr>
                          </a:solidFill>
                          <a:effectLst/>
                        </a:rPr>
                        <a:t>Морской</a:t>
                      </a:r>
                      <a:endParaRPr lang="ru-RU" sz="10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5544">
                <a:tc>
                  <a:txBody>
                    <a:bodyPr/>
                    <a:lstStyle/>
                    <a:p>
                      <a:pPr>
                        <a:lnSpc>
                          <a:spcPct val="107000"/>
                        </a:lnSpc>
                        <a:spcAft>
                          <a:spcPts val="0"/>
                        </a:spcAft>
                      </a:pPr>
                      <a:r>
                        <a:rPr lang="ru-RU" sz="1000">
                          <a:solidFill>
                            <a:schemeClr val="tx1">
                              <a:lumMod val="85000"/>
                              <a:lumOff val="15000"/>
                            </a:schemeClr>
                          </a:solidFill>
                          <a:effectLst/>
                        </a:rPr>
                        <a:t>ООО "ДОЦ ПЛЮС"</a:t>
                      </a:r>
                      <a:endParaRPr lang="ru-RU" sz="10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000">
                          <a:solidFill>
                            <a:schemeClr val="tx1">
                              <a:lumMod val="85000"/>
                              <a:lumOff val="15000"/>
                            </a:schemeClr>
                          </a:solidFill>
                          <a:effectLst/>
                        </a:rPr>
                        <a:t>33944</a:t>
                      </a:r>
                      <a:endParaRPr lang="ru-RU" sz="10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000" dirty="0">
                          <a:solidFill>
                            <a:schemeClr val="tx1">
                              <a:lumMod val="85000"/>
                              <a:lumOff val="15000"/>
                            </a:schemeClr>
                          </a:solidFill>
                          <a:effectLst/>
                        </a:rPr>
                        <a:t>Автомобильный</a:t>
                      </a:r>
                      <a:endParaRPr lang="ru-RU" sz="10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5544">
                <a:tc>
                  <a:txBody>
                    <a:bodyPr/>
                    <a:lstStyle/>
                    <a:p>
                      <a:pPr>
                        <a:lnSpc>
                          <a:spcPct val="107000"/>
                        </a:lnSpc>
                        <a:spcAft>
                          <a:spcPts val="0"/>
                        </a:spcAft>
                      </a:pPr>
                      <a:r>
                        <a:rPr lang="ru-RU" sz="1000">
                          <a:solidFill>
                            <a:schemeClr val="tx1">
                              <a:lumMod val="85000"/>
                              <a:lumOff val="15000"/>
                            </a:schemeClr>
                          </a:solidFill>
                          <a:effectLst/>
                        </a:rPr>
                        <a:t>ООО «ТСЛК»</a:t>
                      </a:r>
                      <a:endParaRPr lang="ru-RU" sz="10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000">
                          <a:solidFill>
                            <a:schemeClr val="tx1">
                              <a:lumMod val="85000"/>
                              <a:lumOff val="15000"/>
                            </a:schemeClr>
                          </a:solidFill>
                          <a:effectLst/>
                        </a:rPr>
                        <a:t>31256</a:t>
                      </a:r>
                      <a:endParaRPr lang="ru-RU" sz="10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000" dirty="0">
                          <a:solidFill>
                            <a:schemeClr val="tx1">
                              <a:lumMod val="85000"/>
                              <a:lumOff val="15000"/>
                            </a:schemeClr>
                          </a:solidFill>
                          <a:effectLst/>
                        </a:rPr>
                        <a:t>Морской</a:t>
                      </a:r>
                      <a:endParaRPr lang="ru-RU" sz="10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5544">
                <a:tc>
                  <a:txBody>
                    <a:bodyPr/>
                    <a:lstStyle/>
                    <a:p>
                      <a:pPr>
                        <a:lnSpc>
                          <a:spcPct val="107000"/>
                        </a:lnSpc>
                        <a:spcAft>
                          <a:spcPts val="0"/>
                        </a:spcAft>
                      </a:pPr>
                      <a:r>
                        <a:rPr lang="ru-RU" sz="1000">
                          <a:solidFill>
                            <a:schemeClr val="tx1">
                              <a:lumMod val="85000"/>
                              <a:lumOff val="15000"/>
                            </a:schemeClr>
                          </a:solidFill>
                          <a:effectLst/>
                        </a:rPr>
                        <a:t>ЗАО «НОВОЕНИСЕЙСКИЙ ЛХК»</a:t>
                      </a:r>
                      <a:endParaRPr lang="ru-RU" sz="10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000">
                          <a:solidFill>
                            <a:schemeClr val="tx1">
                              <a:lumMod val="85000"/>
                              <a:lumOff val="15000"/>
                            </a:schemeClr>
                          </a:solidFill>
                          <a:effectLst/>
                        </a:rPr>
                        <a:t>25665</a:t>
                      </a:r>
                      <a:endParaRPr lang="ru-RU" sz="10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000" dirty="0">
                          <a:solidFill>
                            <a:schemeClr val="tx1">
                              <a:lumMod val="85000"/>
                              <a:lumOff val="15000"/>
                            </a:schemeClr>
                          </a:solidFill>
                          <a:effectLst/>
                        </a:rPr>
                        <a:t>Морской</a:t>
                      </a:r>
                      <a:endParaRPr lang="ru-RU" sz="10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5544">
                <a:tc>
                  <a:txBody>
                    <a:bodyPr/>
                    <a:lstStyle/>
                    <a:p>
                      <a:pPr>
                        <a:lnSpc>
                          <a:spcPct val="107000"/>
                        </a:lnSpc>
                        <a:spcAft>
                          <a:spcPts val="0"/>
                        </a:spcAft>
                      </a:pPr>
                      <a:r>
                        <a:rPr lang="ru-RU" sz="1000">
                          <a:solidFill>
                            <a:schemeClr val="tx1">
                              <a:lumMod val="85000"/>
                              <a:lumOff val="15000"/>
                            </a:schemeClr>
                          </a:solidFill>
                          <a:effectLst/>
                        </a:rPr>
                        <a:t>ООО «ИКЕА ИНДАСТРИ ТИХВИН»</a:t>
                      </a:r>
                      <a:endParaRPr lang="ru-RU" sz="10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000">
                          <a:solidFill>
                            <a:schemeClr val="tx1">
                              <a:lumMod val="85000"/>
                              <a:lumOff val="15000"/>
                            </a:schemeClr>
                          </a:solidFill>
                          <a:effectLst/>
                        </a:rPr>
                        <a:t>24298</a:t>
                      </a:r>
                      <a:endParaRPr lang="ru-RU" sz="10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000" dirty="0">
                          <a:solidFill>
                            <a:schemeClr val="tx1">
                              <a:lumMod val="85000"/>
                              <a:lumOff val="15000"/>
                            </a:schemeClr>
                          </a:solidFill>
                          <a:effectLst/>
                        </a:rPr>
                        <a:t>Морской</a:t>
                      </a:r>
                      <a:endParaRPr lang="ru-RU" sz="10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9063">
                <a:tc>
                  <a:txBody>
                    <a:bodyPr/>
                    <a:lstStyle/>
                    <a:p>
                      <a:pPr>
                        <a:lnSpc>
                          <a:spcPct val="107000"/>
                        </a:lnSpc>
                        <a:spcAft>
                          <a:spcPts val="0"/>
                        </a:spcAft>
                      </a:pPr>
                      <a:r>
                        <a:rPr lang="ru-RU" sz="1000">
                          <a:solidFill>
                            <a:schemeClr val="tx1">
                              <a:lumMod val="85000"/>
                              <a:lumOff val="15000"/>
                            </a:schemeClr>
                          </a:solidFill>
                          <a:effectLst/>
                        </a:rPr>
                        <a:t>ОАО «ЛДК-3»</a:t>
                      </a:r>
                      <a:endParaRPr lang="ru-RU" sz="10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000">
                          <a:solidFill>
                            <a:schemeClr val="tx1">
                              <a:lumMod val="85000"/>
                              <a:lumOff val="15000"/>
                            </a:schemeClr>
                          </a:solidFill>
                          <a:effectLst/>
                        </a:rPr>
                        <a:t>22456</a:t>
                      </a:r>
                      <a:endParaRPr lang="ru-RU" sz="10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000" dirty="0">
                          <a:solidFill>
                            <a:schemeClr val="tx1">
                              <a:lumMod val="85000"/>
                              <a:lumOff val="15000"/>
                            </a:schemeClr>
                          </a:solidFill>
                          <a:effectLst/>
                        </a:rPr>
                        <a:t>Морской</a:t>
                      </a:r>
                      <a:endParaRPr lang="ru-RU" sz="10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1481">
                <a:tc>
                  <a:txBody>
                    <a:bodyPr/>
                    <a:lstStyle/>
                    <a:p>
                      <a:pPr>
                        <a:lnSpc>
                          <a:spcPct val="107000"/>
                        </a:lnSpc>
                        <a:spcAft>
                          <a:spcPts val="0"/>
                        </a:spcAft>
                      </a:pPr>
                      <a:r>
                        <a:rPr lang="ru-RU" sz="1000" dirty="0">
                          <a:solidFill>
                            <a:schemeClr val="tx1">
                              <a:lumMod val="85000"/>
                              <a:lumOff val="15000"/>
                            </a:schemeClr>
                          </a:solidFill>
                          <a:effectLst/>
                        </a:rPr>
                        <a:t>ООО "СТОД"</a:t>
                      </a:r>
                      <a:endParaRPr lang="ru-RU" sz="10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000">
                          <a:solidFill>
                            <a:schemeClr val="tx1">
                              <a:lumMod val="85000"/>
                              <a:lumOff val="15000"/>
                            </a:schemeClr>
                          </a:solidFill>
                          <a:effectLst/>
                        </a:rPr>
                        <a:t>20665</a:t>
                      </a:r>
                      <a:endParaRPr lang="ru-RU" sz="10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000" dirty="0">
                          <a:solidFill>
                            <a:schemeClr val="tx1">
                              <a:lumMod val="85000"/>
                              <a:lumOff val="15000"/>
                            </a:schemeClr>
                          </a:solidFill>
                          <a:effectLst/>
                        </a:rPr>
                        <a:t>Железнодорожный</a:t>
                      </a:r>
                      <a:endParaRPr lang="ru-RU" sz="10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5544">
                <a:tc>
                  <a:txBody>
                    <a:bodyPr/>
                    <a:lstStyle/>
                    <a:p>
                      <a:pPr>
                        <a:lnSpc>
                          <a:spcPct val="107000"/>
                        </a:lnSpc>
                        <a:spcAft>
                          <a:spcPts val="0"/>
                        </a:spcAft>
                      </a:pPr>
                      <a:r>
                        <a:rPr lang="ru-RU" sz="1000">
                          <a:solidFill>
                            <a:schemeClr val="tx1">
                              <a:lumMod val="85000"/>
                              <a:lumOff val="15000"/>
                            </a:schemeClr>
                          </a:solidFill>
                          <a:effectLst/>
                        </a:rPr>
                        <a:t>ООО «РУСФОРЕСТ МАГИСТРАЛЬНЫЙ»</a:t>
                      </a:r>
                      <a:endParaRPr lang="ru-RU" sz="10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000">
                          <a:solidFill>
                            <a:schemeClr val="tx1">
                              <a:lumMod val="85000"/>
                              <a:lumOff val="15000"/>
                            </a:schemeClr>
                          </a:solidFill>
                          <a:effectLst/>
                        </a:rPr>
                        <a:t>17292</a:t>
                      </a:r>
                      <a:endParaRPr lang="ru-RU" sz="10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000" dirty="0">
                          <a:solidFill>
                            <a:schemeClr val="tx1">
                              <a:lumMod val="85000"/>
                              <a:lumOff val="15000"/>
                            </a:schemeClr>
                          </a:solidFill>
                          <a:effectLst/>
                        </a:rPr>
                        <a:t>Морской</a:t>
                      </a:r>
                      <a:endParaRPr lang="ru-RU" sz="10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5544">
                <a:tc>
                  <a:txBody>
                    <a:bodyPr/>
                    <a:lstStyle/>
                    <a:p>
                      <a:pPr>
                        <a:lnSpc>
                          <a:spcPct val="107000"/>
                        </a:lnSpc>
                        <a:spcAft>
                          <a:spcPts val="0"/>
                        </a:spcAft>
                      </a:pPr>
                      <a:r>
                        <a:rPr lang="ru-RU" sz="1000">
                          <a:solidFill>
                            <a:schemeClr val="tx1">
                              <a:lumMod val="85000"/>
                              <a:lumOff val="15000"/>
                            </a:schemeClr>
                          </a:solidFill>
                          <a:effectLst/>
                        </a:rPr>
                        <a:t>ООО «ЛЕСРЕСУРС»</a:t>
                      </a:r>
                      <a:endParaRPr lang="ru-RU" sz="10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000">
                          <a:solidFill>
                            <a:schemeClr val="tx1">
                              <a:lumMod val="85000"/>
                              <a:lumOff val="15000"/>
                            </a:schemeClr>
                          </a:solidFill>
                          <a:effectLst/>
                        </a:rPr>
                        <a:t>14591</a:t>
                      </a:r>
                      <a:endParaRPr lang="ru-RU" sz="10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000" dirty="0">
                          <a:solidFill>
                            <a:schemeClr val="tx1">
                              <a:lumMod val="85000"/>
                              <a:lumOff val="15000"/>
                            </a:schemeClr>
                          </a:solidFill>
                          <a:effectLst/>
                        </a:rPr>
                        <a:t>Морской</a:t>
                      </a:r>
                      <a:endParaRPr lang="ru-RU" sz="10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5544">
                <a:tc>
                  <a:txBody>
                    <a:bodyPr/>
                    <a:lstStyle/>
                    <a:p>
                      <a:pPr>
                        <a:lnSpc>
                          <a:spcPct val="107000"/>
                        </a:lnSpc>
                        <a:spcAft>
                          <a:spcPts val="0"/>
                        </a:spcAft>
                      </a:pPr>
                      <a:r>
                        <a:rPr lang="ru-RU" sz="1000">
                          <a:solidFill>
                            <a:schemeClr val="tx1">
                              <a:lumMod val="85000"/>
                              <a:lumOff val="15000"/>
                            </a:schemeClr>
                          </a:solidFill>
                          <a:effectLst/>
                        </a:rPr>
                        <a:t>ООО «ХАССЛАХЕРЛЕС»</a:t>
                      </a:r>
                      <a:endParaRPr lang="ru-RU" sz="10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000">
                          <a:solidFill>
                            <a:schemeClr val="tx1">
                              <a:lumMod val="85000"/>
                              <a:lumOff val="15000"/>
                            </a:schemeClr>
                          </a:solidFill>
                          <a:effectLst/>
                        </a:rPr>
                        <a:t>12844</a:t>
                      </a:r>
                      <a:endParaRPr lang="ru-RU" sz="10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000" dirty="0">
                          <a:solidFill>
                            <a:schemeClr val="tx1">
                              <a:lumMod val="85000"/>
                              <a:lumOff val="15000"/>
                            </a:schemeClr>
                          </a:solidFill>
                          <a:effectLst/>
                        </a:rPr>
                        <a:t>Морской</a:t>
                      </a:r>
                      <a:endParaRPr lang="ru-RU" sz="10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5544">
                <a:tc>
                  <a:txBody>
                    <a:bodyPr/>
                    <a:lstStyle/>
                    <a:p>
                      <a:pPr>
                        <a:lnSpc>
                          <a:spcPct val="107000"/>
                        </a:lnSpc>
                        <a:spcAft>
                          <a:spcPts val="0"/>
                        </a:spcAft>
                      </a:pPr>
                      <a:r>
                        <a:rPr lang="ru-RU" sz="1000">
                          <a:solidFill>
                            <a:schemeClr val="tx1">
                              <a:lumMod val="85000"/>
                              <a:lumOff val="15000"/>
                            </a:schemeClr>
                          </a:solidFill>
                          <a:effectLst/>
                        </a:rPr>
                        <a:t>ООО «МИР ГРАНУЛ»</a:t>
                      </a:r>
                      <a:endParaRPr lang="ru-RU" sz="10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000">
                          <a:solidFill>
                            <a:schemeClr val="tx1">
                              <a:lumMod val="85000"/>
                              <a:lumOff val="15000"/>
                            </a:schemeClr>
                          </a:solidFill>
                          <a:effectLst/>
                        </a:rPr>
                        <a:t>1112</a:t>
                      </a:r>
                      <a:endParaRPr lang="ru-RU" sz="10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000" dirty="0">
                          <a:solidFill>
                            <a:schemeClr val="tx1">
                              <a:lumMod val="85000"/>
                              <a:lumOff val="15000"/>
                            </a:schemeClr>
                          </a:solidFill>
                          <a:effectLst/>
                        </a:rPr>
                        <a:t>Морской</a:t>
                      </a:r>
                      <a:endParaRPr lang="ru-RU" sz="10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8" name="TextBox 7"/>
          <p:cNvSpPr txBox="1"/>
          <p:nvPr/>
        </p:nvSpPr>
        <p:spPr>
          <a:xfrm>
            <a:off x="212670" y="4293096"/>
            <a:ext cx="1368152" cy="1785104"/>
          </a:xfrm>
          <a:prstGeom prst="rect">
            <a:avLst/>
          </a:prstGeom>
          <a:noFill/>
        </p:spPr>
        <p:txBody>
          <a:bodyPr wrap="square" rtlCol="0">
            <a:spAutoFit/>
          </a:bodyPr>
          <a:lstStyle/>
          <a:p>
            <a:pPr algn="r"/>
            <a:r>
              <a:rPr lang="ru-RU" sz="1000" b="1" i="1" dirty="0" smtClean="0"/>
              <a:t>Источник графика: Аналитический обзор рынка древесных топливных гранул от </a:t>
            </a:r>
            <a:r>
              <a:rPr lang="ru-RU" sz="1000" i="1" dirty="0" smtClean="0"/>
              <a:t>ИАА «ИНФОБИО»</a:t>
            </a:r>
          </a:p>
          <a:p>
            <a:pPr algn="r"/>
            <a:r>
              <a:rPr lang="ru-RU" sz="1000" i="1" dirty="0"/>
              <a:t>2</a:t>
            </a:r>
            <a:r>
              <a:rPr lang="ru-RU" sz="1000" i="1" dirty="0" smtClean="0"/>
              <a:t> половина </a:t>
            </a:r>
            <a:r>
              <a:rPr lang="ru-RU" sz="1000" i="1" dirty="0" smtClean="0"/>
              <a:t>2017 </a:t>
            </a:r>
            <a:r>
              <a:rPr lang="ru-RU" sz="1000" i="1" dirty="0" smtClean="0"/>
              <a:t>г. </a:t>
            </a:r>
          </a:p>
          <a:p>
            <a:pPr algn="r"/>
            <a:r>
              <a:rPr lang="ru-RU" sz="1000" i="1" dirty="0" smtClean="0"/>
              <a:t>Заказ: </a:t>
            </a:r>
            <a:r>
              <a:rPr lang="en-US" sz="1000" i="1" dirty="0" smtClean="0"/>
              <a:t>www.infobio.ru</a:t>
            </a:r>
            <a:r>
              <a:rPr lang="ru-RU" sz="1000" i="1" dirty="0" smtClean="0"/>
              <a:t> </a:t>
            </a:r>
            <a:endParaRPr lang="ru-RU" sz="1000" i="1" dirty="0"/>
          </a:p>
        </p:txBody>
      </p:sp>
    </p:spTree>
    <p:extLst>
      <p:ext uri="{BB962C8B-B14F-4D97-AF65-F5344CB8AC3E}">
        <p14:creationId xmlns:p14="http://schemas.microsoft.com/office/powerpoint/2010/main" val="17743048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9975" y="274638"/>
            <a:ext cx="6624638" cy="994122"/>
          </a:xfrm>
        </p:spPr>
        <p:txBody>
          <a:bodyPr/>
          <a:lstStyle/>
          <a:p>
            <a:r>
              <a:rPr lang="ru-RU" sz="2800" b="1" dirty="0" smtClean="0">
                <a:solidFill>
                  <a:schemeClr val="tx2">
                    <a:lumMod val="85000"/>
                    <a:lumOff val="15000"/>
                  </a:schemeClr>
                </a:solidFill>
              </a:rPr>
              <a:t>Крупнейшие покупатели российских пеллет в </a:t>
            </a:r>
            <a:r>
              <a:rPr lang="ru-RU" sz="2800" b="1" dirty="0" smtClean="0">
                <a:solidFill>
                  <a:schemeClr val="tx2">
                    <a:lumMod val="85000"/>
                    <a:lumOff val="15000"/>
                  </a:schemeClr>
                </a:solidFill>
              </a:rPr>
              <a:t>2-й </a:t>
            </a:r>
            <a:r>
              <a:rPr lang="ru-RU" sz="2800" b="1" dirty="0" smtClean="0">
                <a:solidFill>
                  <a:schemeClr val="tx2">
                    <a:lumMod val="85000"/>
                    <a:lumOff val="15000"/>
                  </a:schemeClr>
                </a:solidFill>
              </a:rPr>
              <a:t>пол. 2017 г.</a:t>
            </a:r>
            <a:endParaRPr lang="ru-RU" sz="2800" b="1" dirty="0">
              <a:solidFill>
                <a:schemeClr val="tx2">
                  <a:lumMod val="85000"/>
                  <a:lumOff val="15000"/>
                </a:schemeClr>
              </a:solidFill>
            </a:endParaRPr>
          </a:p>
        </p:txBody>
      </p:sp>
      <p:sp>
        <p:nvSpPr>
          <p:cNvPr id="4" name="Нижний колонтитул 3"/>
          <p:cNvSpPr>
            <a:spLocks noGrp="1"/>
          </p:cNvSpPr>
          <p:nvPr>
            <p:ph type="ftr" sz="quarter" idx="10"/>
          </p:nvPr>
        </p:nvSpPr>
        <p:spPr/>
        <p:txBody>
          <a:bodyPr/>
          <a:lstStyle/>
          <a:p>
            <a:pPr>
              <a:defRPr/>
            </a:pPr>
            <a:r>
              <a:rPr lang="ru-RU" altLang="ru-RU" i="0" smtClean="0">
                <a:latin typeface="+mn-lt"/>
              </a:rPr>
              <a:t>РАКИТОВА Ольга Сергеевна,</a:t>
            </a:r>
            <a:r>
              <a:rPr lang="en-US" altLang="ru-RU" i="0" smtClean="0">
                <a:latin typeface="+mn-lt"/>
              </a:rPr>
              <a:t> </a:t>
            </a:r>
            <a:r>
              <a:rPr lang="ru-RU" altLang="ru-RU" i="0" smtClean="0">
                <a:latin typeface="+mn-lt"/>
              </a:rPr>
              <a:t>к.э.н., </a:t>
            </a:r>
          </a:p>
          <a:p>
            <a:pPr>
              <a:defRPr/>
            </a:pPr>
            <a:r>
              <a:rPr lang="ru-RU" altLang="ru-RU" i="0" smtClean="0">
                <a:latin typeface="+mn-lt"/>
              </a:rPr>
              <a:t>главный редактор </a:t>
            </a:r>
            <a:r>
              <a:rPr lang="en-US" altLang="ru-RU" i="0" smtClean="0">
                <a:latin typeface="+mn-lt"/>
              </a:rPr>
              <a:t>The Bioenergy International.</a:t>
            </a:r>
            <a:r>
              <a:rPr lang="ru-RU" altLang="ru-RU" i="0" smtClean="0">
                <a:latin typeface="+mn-lt"/>
              </a:rPr>
              <a:t> Россия,</a:t>
            </a:r>
            <a:r>
              <a:rPr lang="en-US" altLang="ru-RU" i="0" smtClean="0">
                <a:latin typeface="+mn-lt"/>
              </a:rPr>
              <a:t> </a:t>
            </a:r>
            <a:r>
              <a:rPr lang="ru-RU" altLang="ru-RU" i="0" smtClean="0">
                <a:latin typeface="+mn-lt"/>
              </a:rPr>
              <a:t> исп</a:t>
            </a:r>
            <a:r>
              <a:rPr lang="en-US" altLang="ru-RU" i="0" smtClean="0">
                <a:latin typeface="+mn-lt"/>
              </a:rPr>
              <a:t>.</a:t>
            </a:r>
            <a:r>
              <a:rPr lang="ru-RU" altLang="ru-RU" i="0" smtClean="0">
                <a:latin typeface="+mn-lt"/>
              </a:rPr>
              <a:t>директор НП «Национальный Биоэнергетический Союз»</a:t>
            </a:r>
            <a:r>
              <a:rPr lang="en-US" altLang="ru-RU" i="0" smtClean="0">
                <a:latin typeface="+mn-lt"/>
              </a:rPr>
              <a:t>, </a:t>
            </a:r>
            <a:r>
              <a:rPr lang="ru-RU" altLang="ru-RU" i="0" smtClean="0">
                <a:latin typeface="+mn-lt"/>
              </a:rPr>
              <a:t>руководитель ИАА «ИНФОБИО»</a:t>
            </a:r>
          </a:p>
          <a:p>
            <a:pPr>
              <a:defRPr/>
            </a:pPr>
            <a:r>
              <a:rPr lang="en-US" altLang="ru-RU" smtClean="0">
                <a:latin typeface="+mn-lt"/>
              </a:rPr>
              <a:t>www.infobio.ru</a:t>
            </a:r>
            <a:endParaRPr lang="ru-RU" altLang="ru-RU" smtClean="0">
              <a:latin typeface="+mn-lt"/>
            </a:endParaRPr>
          </a:p>
          <a:p>
            <a:pPr>
              <a:defRPr/>
            </a:pPr>
            <a:endParaRPr lang="ru-RU" altLang="ru-RU" smtClean="0">
              <a:latin typeface="+mn-lt"/>
            </a:endParaRPr>
          </a:p>
          <a:p>
            <a:pPr algn="l">
              <a:defRPr/>
            </a:pPr>
            <a:endParaRPr lang="ru-RU" altLang="ru-RU" sz="1800"/>
          </a:p>
        </p:txBody>
      </p:sp>
      <p:graphicFrame>
        <p:nvGraphicFramePr>
          <p:cNvPr id="6" name="Объект 5"/>
          <p:cNvGraphicFramePr>
            <a:graphicFrameLocks noGrp="1"/>
          </p:cNvGraphicFramePr>
          <p:nvPr>
            <p:ph idx="1"/>
            <p:extLst>
              <p:ext uri="{D42A27DB-BD31-4B8C-83A1-F6EECF244321}">
                <p14:modId xmlns:p14="http://schemas.microsoft.com/office/powerpoint/2010/main" val="3992843858"/>
              </p:ext>
            </p:extLst>
          </p:nvPr>
        </p:nvGraphicFramePr>
        <p:xfrm>
          <a:off x="2055449" y="1412776"/>
          <a:ext cx="6700428" cy="4416393"/>
        </p:xfrm>
        <a:graphic>
          <a:graphicData uri="http://schemas.openxmlformats.org/drawingml/2006/table">
            <a:tbl>
              <a:tblPr firstRow="1" firstCol="1" bandRow="1">
                <a:tableStyleId>{5C22544A-7EE6-4342-B048-85BDC9FD1C3A}</a:tableStyleId>
              </a:tblPr>
              <a:tblGrid>
                <a:gridCol w="4628224"/>
                <a:gridCol w="759785"/>
                <a:gridCol w="1312419"/>
              </a:tblGrid>
              <a:tr h="667959">
                <a:tc>
                  <a:txBody>
                    <a:bodyPr/>
                    <a:lstStyle/>
                    <a:p>
                      <a:pPr>
                        <a:lnSpc>
                          <a:spcPct val="107000"/>
                        </a:lnSpc>
                        <a:spcAft>
                          <a:spcPts val="0"/>
                        </a:spcAft>
                      </a:pPr>
                      <a:r>
                        <a:rPr lang="ru-RU" sz="1000">
                          <a:solidFill>
                            <a:schemeClr val="tx1">
                              <a:lumMod val="85000"/>
                              <a:lumOff val="15000"/>
                            </a:schemeClr>
                          </a:solidFill>
                          <a:effectLst/>
                        </a:rPr>
                        <a:t>Покупатель</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6" marR="66996" marT="0" marB="0"/>
                </a:tc>
                <a:tc>
                  <a:txBody>
                    <a:bodyPr/>
                    <a:lstStyle/>
                    <a:p>
                      <a:pPr>
                        <a:lnSpc>
                          <a:spcPct val="107000"/>
                        </a:lnSpc>
                        <a:spcAft>
                          <a:spcPts val="0"/>
                        </a:spcAft>
                      </a:pPr>
                      <a:r>
                        <a:rPr lang="ru-RU" sz="1000">
                          <a:solidFill>
                            <a:schemeClr val="tx1">
                              <a:lumMod val="85000"/>
                              <a:lumOff val="15000"/>
                            </a:schemeClr>
                          </a:solidFill>
                          <a:effectLst/>
                        </a:rPr>
                        <a:t>Объем, т/2 пол.2017</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6" marR="66996" marT="0" marB="0"/>
                </a:tc>
                <a:tc>
                  <a:txBody>
                    <a:bodyPr/>
                    <a:lstStyle/>
                    <a:p>
                      <a:pPr>
                        <a:lnSpc>
                          <a:spcPct val="107000"/>
                        </a:lnSpc>
                        <a:spcAft>
                          <a:spcPts val="0"/>
                        </a:spcAft>
                      </a:pPr>
                      <a:r>
                        <a:rPr lang="ru-RU" sz="1000">
                          <a:solidFill>
                            <a:schemeClr val="tx1">
                              <a:lumMod val="85000"/>
                              <a:lumOff val="15000"/>
                            </a:schemeClr>
                          </a:solidFill>
                          <a:effectLst/>
                        </a:rPr>
                        <a:t>Вид поставок</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6" marR="66996" marT="0" marB="0"/>
                </a:tc>
              </a:tr>
              <a:tr h="193018">
                <a:tc>
                  <a:txBody>
                    <a:bodyPr/>
                    <a:lstStyle/>
                    <a:p>
                      <a:pPr>
                        <a:lnSpc>
                          <a:spcPct val="107000"/>
                        </a:lnSpc>
                        <a:spcAft>
                          <a:spcPts val="0"/>
                        </a:spcAft>
                      </a:pPr>
                      <a:r>
                        <a:rPr lang="en-US" sz="1000">
                          <a:solidFill>
                            <a:schemeClr val="tx1">
                              <a:lumMod val="85000"/>
                              <a:lumOff val="15000"/>
                            </a:schemeClr>
                          </a:solidFill>
                          <a:effectLst/>
                        </a:rPr>
                        <a:t>CM BIOMASS PARTNER A/S</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6" marR="66996" marT="0" marB="0"/>
                </a:tc>
                <a:tc>
                  <a:txBody>
                    <a:bodyPr/>
                    <a:lstStyle/>
                    <a:p>
                      <a:pPr>
                        <a:lnSpc>
                          <a:spcPct val="107000"/>
                        </a:lnSpc>
                        <a:spcAft>
                          <a:spcPts val="0"/>
                        </a:spcAft>
                      </a:pPr>
                      <a:r>
                        <a:rPr lang="ru-RU" sz="1000">
                          <a:solidFill>
                            <a:schemeClr val="tx1">
                              <a:lumMod val="85000"/>
                              <a:lumOff val="15000"/>
                            </a:schemeClr>
                          </a:solidFill>
                          <a:effectLst/>
                        </a:rPr>
                        <a:t>215634</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6" marR="66996" marT="0" marB="0"/>
                </a:tc>
                <a:tc>
                  <a:txBody>
                    <a:bodyPr/>
                    <a:lstStyle/>
                    <a:p>
                      <a:pPr>
                        <a:lnSpc>
                          <a:spcPct val="107000"/>
                        </a:lnSpc>
                        <a:spcAft>
                          <a:spcPts val="0"/>
                        </a:spcAft>
                      </a:pPr>
                      <a:r>
                        <a:rPr lang="ru-RU" sz="1000">
                          <a:solidFill>
                            <a:schemeClr val="tx1">
                              <a:lumMod val="85000"/>
                              <a:lumOff val="15000"/>
                            </a:schemeClr>
                          </a:solidFill>
                          <a:effectLst/>
                        </a:rPr>
                        <a:t>Морской</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6" marR="66996" marT="0" marB="0"/>
                </a:tc>
              </a:tr>
              <a:tr h="193018">
                <a:tc>
                  <a:txBody>
                    <a:bodyPr/>
                    <a:lstStyle/>
                    <a:p>
                      <a:pPr>
                        <a:lnSpc>
                          <a:spcPct val="107000"/>
                        </a:lnSpc>
                        <a:spcAft>
                          <a:spcPts val="0"/>
                        </a:spcAft>
                      </a:pPr>
                      <a:r>
                        <a:rPr lang="ru-RU" sz="1000">
                          <a:solidFill>
                            <a:schemeClr val="tx1">
                              <a:lumMod val="85000"/>
                              <a:lumOff val="15000"/>
                            </a:schemeClr>
                          </a:solidFill>
                          <a:effectLst/>
                        </a:rPr>
                        <a:t>ООО "КАЙМАР"</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6" marR="66996" marT="0" marB="0"/>
                </a:tc>
                <a:tc>
                  <a:txBody>
                    <a:bodyPr/>
                    <a:lstStyle/>
                    <a:p>
                      <a:pPr>
                        <a:lnSpc>
                          <a:spcPct val="107000"/>
                        </a:lnSpc>
                        <a:spcAft>
                          <a:spcPts val="0"/>
                        </a:spcAft>
                      </a:pPr>
                      <a:r>
                        <a:rPr lang="ru-RU" sz="1000">
                          <a:solidFill>
                            <a:schemeClr val="tx1">
                              <a:lumMod val="85000"/>
                              <a:lumOff val="15000"/>
                            </a:schemeClr>
                          </a:solidFill>
                          <a:effectLst/>
                        </a:rPr>
                        <a:t>53050</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6" marR="66996" marT="0" marB="0"/>
                </a:tc>
                <a:tc>
                  <a:txBody>
                    <a:bodyPr/>
                    <a:lstStyle/>
                    <a:p>
                      <a:pPr>
                        <a:lnSpc>
                          <a:spcPct val="107000"/>
                        </a:lnSpc>
                        <a:spcAft>
                          <a:spcPts val="0"/>
                        </a:spcAft>
                      </a:pPr>
                      <a:r>
                        <a:rPr lang="ru-RU" sz="1000">
                          <a:solidFill>
                            <a:schemeClr val="tx1">
                              <a:lumMod val="85000"/>
                              <a:lumOff val="15000"/>
                            </a:schemeClr>
                          </a:solidFill>
                          <a:effectLst/>
                        </a:rPr>
                        <a:t>Морской</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6" marR="66996" marT="0" marB="0"/>
                </a:tc>
              </a:tr>
              <a:tr h="193018">
                <a:tc>
                  <a:txBody>
                    <a:bodyPr/>
                    <a:lstStyle/>
                    <a:p>
                      <a:pPr>
                        <a:lnSpc>
                          <a:spcPct val="107000"/>
                        </a:lnSpc>
                        <a:spcAft>
                          <a:spcPts val="0"/>
                        </a:spcAft>
                      </a:pPr>
                      <a:r>
                        <a:rPr lang="en-US" sz="1000">
                          <a:solidFill>
                            <a:schemeClr val="tx1">
                              <a:lumMod val="85000"/>
                              <a:lumOff val="15000"/>
                            </a:schemeClr>
                          </a:solidFill>
                          <a:effectLst/>
                        </a:rPr>
                        <a:t>AB FORTUM VARME SAMAGT MED STOCKHOLMS STAD</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6" marR="66996" marT="0" marB="0"/>
                </a:tc>
                <a:tc>
                  <a:txBody>
                    <a:bodyPr/>
                    <a:lstStyle/>
                    <a:p>
                      <a:pPr>
                        <a:lnSpc>
                          <a:spcPct val="107000"/>
                        </a:lnSpc>
                        <a:spcAft>
                          <a:spcPts val="0"/>
                        </a:spcAft>
                      </a:pPr>
                      <a:r>
                        <a:rPr lang="ru-RU" sz="1000">
                          <a:solidFill>
                            <a:schemeClr val="tx1">
                              <a:lumMod val="85000"/>
                              <a:lumOff val="15000"/>
                            </a:schemeClr>
                          </a:solidFill>
                          <a:effectLst/>
                        </a:rPr>
                        <a:t>50252</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6" marR="66996" marT="0" marB="0"/>
                </a:tc>
                <a:tc>
                  <a:txBody>
                    <a:bodyPr/>
                    <a:lstStyle/>
                    <a:p>
                      <a:pPr>
                        <a:lnSpc>
                          <a:spcPct val="107000"/>
                        </a:lnSpc>
                        <a:spcAft>
                          <a:spcPts val="0"/>
                        </a:spcAft>
                      </a:pPr>
                      <a:r>
                        <a:rPr lang="ru-RU" sz="1000">
                          <a:solidFill>
                            <a:schemeClr val="tx1">
                              <a:lumMod val="85000"/>
                              <a:lumOff val="15000"/>
                            </a:schemeClr>
                          </a:solidFill>
                          <a:effectLst/>
                        </a:rPr>
                        <a:t>Морской</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6" marR="66996" marT="0" marB="0"/>
                </a:tc>
              </a:tr>
              <a:tr h="193018">
                <a:tc>
                  <a:txBody>
                    <a:bodyPr/>
                    <a:lstStyle/>
                    <a:p>
                      <a:pPr>
                        <a:lnSpc>
                          <a:spcPct val="107000"/>
                        </a:lnSpc>
                        <a:spcAft>
                          <a:spcPts val="0"/>
                        </a:spcAft>
                      </a:pPr>
                      <a:r>
                        <a:rPr lang="en-US" sz="1000">
                          <a:solidFill>
                            <a:schemeClr val="tx1">
                              <a:lumMod val="85000"/>
                              <a:lumOff val="15000"/>
                            </a:schemeClr>
                          </a:solidFill>
                          <a:effectLst/>
                        </a:rPr>
                        <a:t>DONG ENERGY THERMAL POWER A/S</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6" marR="66996" marT="0" marB="0"/>
                </a:tc>
                <a:tc>
                  <a:txBody>
                    <a:bodyPr/>
                    <a:lstStyle/>
                    <a:p>
                      <a:pPr>
                        <a:lnSpc>
                          <a:spcPct val="107000"/>
                        </a:lnSpc>
                        <a:spcAft>
                          <a:spcPts val="0"/>
                        </a:spcAft>
                      </a:pPr>
                      <a:r>
                        <a:rPr lang="ru-RU" sz="1000">
                          <a:solidFill>
                            <a:schemeClr val="tx1">
                              <a:lumMod val="85000"/>
                              <a:lumOff val="15000"/>
                            </a:schemeClr>
                          </a:solidFill>
                          <a:effectLst/>
                        </a:rPr>
                        <a:t>25611</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6" marR="66996" marT="0" marB="0"/>
                </a:tc>
                <a:tc>
                  <a:txBody>
                    <a:bodyPr/>
                    <a:lstStyle/>
                    <a:p>
                      <a:pPr>
                        <a:lnSpc>
                          <a:spcPct val="107000"/>
                        </a:lnSpc>
                        <a:spcAft>
                          <a:spcPts val="0"/>
                        </a:spcAft>
                      </a:pPr>
                      <a:r>
                        <a:rPr lang="ru-RU" sz="1000">
                          <a:solidFill>
                            <a:schemeClr val="tx1">
                              <a:lumMod val="85000"/>
                              <a:lumOff val="15000"/>
                            </a:schemeClr>
                          </a:solidFill>
                          <a:effectLst/>
                        </a:rPr>
                        <a:t>Морской</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6" marR="66996" marT="0" marB="0"/>
                </a:tc>
              </a:tr>
              <a:tr h="193018">
                <a:tc>
                  <a:txBody>
                    <a:bodyPr/>
                    <a:lstStyle/>
                    <a:p>
                      <a:pPr>
                        <a:lnSpc>
                          <a:spcPct val="107000"/>
                        </a:lnSpc>
                        <a:spcAft>
                          <a:spcPts val="0"/>
                        </a:spcAft>
                      </a:pPr>
                      <a:r>
                        <a:rPr lang="ru-RU" sz="1000">
                          <a:solidFill>
                            <a:schemeClr val="tx1">
                              <a:lumMod val="85000"/>
                              <a:lumOff val="15000"/>
                            </a:schemeClr>
                          </a:solidFill>
                          <a:effectLst/>
                        </a:rPr>
                        <a:t>PELTRADE LTD</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6" marR="66996" marT="0" marB="0"/>
                </a:tc>
                <a:tc>
                  <a:txBody>
                    <a:bodyPr/>
                    <a:lstStyle/>
                    <a:p>
                      <a:pPr>
                        <a:lnSpc>
                          <a:spcPct val="107000"/>
                        </a:lnSpc>
                        <a:spcAft>
                          <a:spcPts val="0"/>
                        </a:spcAft>
                      </a:pPr>
                      <a:r>
                        <a:rPr lang="ru-RU" sz="1000">
                          <a:solidFill>
                            <a:schemeClr val="tx1">
                              <a:lumMod val="85000"/>
                              <a:lumOff val="15000"/>
                            </a:schemeClr>
                          </a:solidFill>
                          <a:effectLst/>
                        </a:rPr>
                        <a:t>24416</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6" marR="66996" marT="0" marB="0"/>
                </a:tc>
                <a:tc>
                  <a:txBody>
                    <a:bodyPr/>
                    <a:lstStyle/>
                    <a:p>
                      <a:pPr>
                        <a:lnSpc>
                          <a:spcPct val="107000"/>
                        </a:lnSpc>
                        <a:spcAft>
                          <a:spcPts val="0"/>
                        </a:spcAft>
                      </a:pPr>
                      <a:r>
                        <a:rPr lang="ru-RU" sz="1000">
                          <a:solidFill>
                            <a:schemeClr val="tx1">
                              <a:lumMod val="85000"/>
                              <a:lumOff val="15000"/>
                            </a:schemeClr>
                          </a:solidFill>
                          <a:effectLst/>
                        </a:rPr>
                        <a:t>Морской</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6" marR="66996" marT="0" marB="0"/>
                </a:tc>
              </a:tr>
              <a:tr h="193018">
                <a:tc>
                  <a:txBody>
                    <a:bodyPr/>
                    <a:lstStyle/>
                    <a:p>
                      <a:pPr>
                        <a:lnSpc>
                          <a:spcPct val="107000"/>
                        </a:lnSpc>
                        <a:spcAft>
                          <a:spcPts val="0"/>
                        </a:spcAft>
                      </a:pPr>
                      <a:r>
                        <a:rPr lang="en-US" sz="1000">
                          <a:solidFill>
                            <a:schemeClr val="tx1">
                              <a:lumMod val="85000"/>
                              <a:lumOff val="15000"/>
                            </a:schemeClr>
                          </a:solidFill>
                          <a:effectLst/>
                        </a:rPr>
                        <a:t>LDG FOREST GROUP A/S</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6" marR="66996" marT="0" marB="0"/>
                </a:tc>
                <a:tc>
                  <a:txBody>
                    <a:bodyPr/>
                    <a:lstStyle/>
                    <a:p>
                      <a:pPr>
                        <a:lnSpc>
                          <a:spcPct val="107000"/>
                        </a:lnSpc>
                        <a:spcAft>
                          <a:spcPts val="0"/>
                        </a:spcAft>
                      </a:pPr>
                      <a:r>
                        <a:rPr lang="ru-RU" sz="1000">
                          <a:solidFill>
                            <a:schemeClr val="tx1">
                              <a:lumMod val="85000"/>
                              <a:lumOff val="15000"/>
                            </a:schemeClr>
                          </a:solidFill>
                          <a:effectLst/>
                        </a:rPr>
                        <a:t>22515</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6" marR="66996" marT="0" marB="0"/>
                </a:tc>
                <a:tc>
                  <a:txBody>
                    <a:bodyPr/>
                    <a:lstStyle/>
                    <a:p>
                      <a:pPr>
                        <a:lnSpc>
                          <a:spcPct val="107000"/>
                        </a:lnSpc>
                        <a:spcAft>
                          <a:spcPts val="0"/>
                        </a:spcAft>
                      </a:pPr>
                      <a:r>
                        <a:rPr lang="ru-RU" sz="1000">
                          <a:solidFill>
                            <a:schemeClr val="tx1">
                              <a:lumMod val="85000"/>
                              <a:lumOff val="15000"/>
                            </a:schemeClr>
                          </a:solidFill>
                          <a:effectLst/>
                        </a:rPr>
                        <a:t>Морской</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6" marR="66996" marT="0" marB="0"/>
                </a:tc>
              </a:tr>
              <a:tr h="329699">
                <a:tc>
                  <a:txBody>
                    <a:bodyPr/>
                    <a:lstStyle/>
                    <a:p>
                      <a:pPr>
                        <a:lnSpc>
                          <a:spcPct val="107000"/>
                        </a:lnSpc>
                        <a:spcAft>
                          <a:spcPts val="0"/>
                        </a:spcAft>
                      </a:pPr>
                      <a:r>
                        <a:rPr lang="ru-RU" sz="900">
                          <a:solidFill>
                            <a:schemeClr val="tx1">
                              <a:lumMod val="85000"/>
                              <a:lumOff val="15000"/>
                            </a:schemeClr>
                          </a:solidFill>
                          <a:effectLst/>
                        </a:rPr>
                        <a:t>ООО ЛСЭЗ "БАЛТИК БИОФЬЮЭЛ КОМПАНИ" ПО ПОРУЧЕНИЮ "TIMBERHOF GMBH"</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6" marR="66996" marT="0" marB="0"/>
                </a:tc>
                <a:tc>
                  <a:txBody>
                    <a:bodyPr/>
                    <a:lstStyle/>
                    <a:p>
                      <a:pPr>
                        <a:lnSpc>
                          <a:spcPct val="107000"/>
                        </a:lnSpc>
                        <a:spcAft>
                          <a:spcPts val="0"/>
                        </a:spcAft>
                      </a:pPr>
                      <a:r>
                        <a:rPr lang="ru-RU" sz="900">
                          <a:solidFill>
                            <a:schemeClr val="tx1">
                              <a:lumMod val="85000"/>
                              <a:lumOff val="15000"/>
                            </a:schemeClr>
                          </a:solidFill>
                          <a:effectLst/>
                        </a:rPr>
                        <a:t>20129</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6" marR="66996" marT="0" marB="0"/>
                </a:tc>
                <a:tc>
                  <a:txBody>
                    <a:bodyPr/>
                    <a:lstStyle/>
                    <a:p>
                      <a:pPr>
                        <a:lnSpc>
                          <a:spcPct val="107000"/>
                        </a:lnSpc>
                        <a:spcAft>
                          <a:spcPts val="0"/>
                        </a:spcAft>
                      </a:pPr>
                      <a:r>
                        <a:rPr lang="ru-RU" sz="1000">
                          <a:solidFill>
                            <a:schemeClr val="tx1">
                              <a:lumMod val="85000"/>
                              <a:lumOff val="15000"/>
                            </a:schemeClr>
                          </a:solidFill>
                          <a:effectLst/>
                        </a:rPr>
                        <a:t>Железнодорожный</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6" marR="66996" marT="0" marB="0"/>
                </a:tc>
              </a:tr>
              <a:tr h="193018">
                <a:tc>
                  <a:txBody>
                    <a:bodyPr/>
                    <a:lstStyle/>
                    <a:p>
                      <a:pPr>
                        <a:lnSpc>
                          <a:spcPct val="107000"/>
                        </a:lnSpc>
                        <a:spcAft>
                          <a:spcPts val="0"/>
                        </a:spcAft>
                      </a:pPr>
                      <a:r>
                        <a:rPr lang="ru-RU" sz="1000">
                          <a:solidFill>
                            <a:schemeClr val="tx1">
                              <a:lumMod val="85000"/>
                              <a:lumOff val="15000"/>
                            </a:schemeClr>
                          </a:solidFill>
                          <a:effectLst/>
                        </a:rPr>
                        <a:t>"ЭКМАН ДАНИЯ АПС"</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6" marR="66996" marT="0" marB="0"/>
                </a:tc>
                <a:tc>
                  <a:txBody>
                    <a:bodyPr/>
                    <a:lstStyle/>
                    <a:p>
                      <a:pPr>
                        <a:lnSpc>
                          <a:spcPct val="107000"/>
                        </a:lnSpc>
                        <a:spcAft>
                          <a:spcPts val="0"/>
                        </a:spcAft>
                      </a:pPr>
                      <a:r>
                        <a:rPr lang="ru-RU" sz="1000">
                          <a:solidFill>
                            <a:schemeClr val="tx1">
                              <a:lumMod val="85000"/>
                              <a:lumOff val="15000"/>
                            </a:schemeClr>
                          </a:solidFill>
                          <a:effectLst/>
                        </a:rPr>
                        <a:t>19325</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6" marR="66996" marT="0" marB="0"/>
                </a:tc>
                <a:tc>
                  <a:txBody>
                    <a:bodyPr/>
                    <a:lstStyle/>
                    <a:p>
                      <a:pPr>
                        <a:lnSpc>
                          <a:spcPct val="107000"/>
                        </a:lnSpc>
                        <a:spcAft>
                          <a:spcPts val="0"/>
                        </a:spcAft>
                      </a:pPr>
                      <a:r>
                        <a:rPr lang="ru-RU" sz="1000">
                          <a:solidFill>
                            <a:schemeClr val="tx1">
                              <a:lumMod val="85000"/>
                              <a:lumOff val="15000"/>
                            </a:schemeClr>
                          </a:solidFill>
                          <a:effectLst/>
                        </a:rPr>
                        <a:t>Морской</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6" marR="66996" marT="0" marB="0"/>
                </a:tc>
              </a:tr>
              <a:tr h="193018">
                <a:tc>
                  <a:txBody>
                    <a:bodyPr/>
                    <a:lstStyle/>
                    <a:p>
                      <a:pPr>
                        <a:lnSpc>
                          <a:spcPct val="107000"/>
                        </a:lnSpc>
                        <a:spcAft>
                          <a:spcPts val="0"/>
                        </a:spcAft>
                      </a:pPr>
                      <a:r>
                        <a:rPr lang="ru-RU" sz="1000">
                          <a:solidFill>
                            <a:schemeClr val="tx1">
                              <a:lumMod val="85000"/>
                              <a:lumOff val="15000"/>
                            </a:schemeClr>
                          </a:solidFill>
                          <a:effectLst/>
                        </a:rPr>
                        <a:t>"ИНТЕРВЕСТ СРЛ"</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6" marR="66996" marT="0" marB="0"/>
                </a:tc>
                <a:tc>
                  <a:txBody>
                    <a:bodyPr/>
                    <a:lstStyle/>
                    <a:p>
                      <a:pPr>
                        <a:lnSpc>
                          <a:spcPct val="107000"/>
                        </a:lnSpc>
                        <a:spcAft>
                          <a:spcPts val="0"/>
                        </a:spcAft>
                      </a:pPr>
                      <a:r>
                        <a:rPr lang="ru-RU" sz="1000">
                          <a:solidFill>
                            <a:schemeClr val="tx1">
                              <a:lumMod val="85000"/>
                              <a:lumOff val="15000"/>
                            </a:schemeClr>
                          </a:solidFill>
                          <a:effectLst/>
                        </a:rPr>
                        <a:t>12616</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6" marR="66996" marT="0" marB="0"/>
                </a:tc>
                <a:tc>
                  <a:txBody>
                    <a:bodyPr/>
                    <a:lstStyle/>
                    <a:p>
                      <a:pPr>
                        <a:lnSpc>
                          <a:spcPct val="107000"/>
                        </a:lnSpc>
                        <a:spcAft>
                          <a:spcPts val="0"/>
                        </a:spcAft>
                      </a:pPr>
                      <a:r>
                        <a:rPr lang="ru-RU" sz="1000">
                          <a:solidFill>
                            <a:schemeClr val="tx1">
                              <a:lumMod val="85000"/>
                              <a:lumOff val="15000"/>
                            </a:schemeClr>
                          </a:solidFill>
                          <a:effectLst/>
                        </a:rPr>
                        <a:t>Морской</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6" marR="66996" marT="0" marB="0"/>
                </a:tc>
              </a:tr>
              <a:tr h="193018">
                <a:tc>
                  <a:txBody>
                    <a:bodyPr/>
                    <a:lstStyle/>
                    <a:p>
                      <a:pPr>
                        <a:lnSpc>
                          <a:spcPct val="107000"/>
                        </a:lnSpc>
                        <a:spcAft>
                          <a:spcPts val="0"/>
                        </a:spcAft>
                      </a:pPr>
                      <a:r>
                        <a:rPr lang="en-US" sz="1000">
                          <a:solidFill>
                            <a:schemeClr val="tx1">
                              <a:lumMod val="85000"/>
                              <a:lumOff val="15000"/>
                            </a:schemeClr>
                          </a:solidFill>
                          <a:effectLst/>
                        </a:rPr>
                        <a:t>VAN LEER ENERGY B.V.</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6" marR="66996" marT="0" marB="0"/>
                </a:tc>
                <a:tc>
                  <a:txBody>
                    <a:bodyPr/>
                    <a:lstStyle/>
                    <a:p>
                      <a:pPr>
                        <a:lnSpc>
                          <a:spcPct val="107000"/>
                        </a:lnSpc>
                        <a:spcAft>
                          <a:spcPts val="0"/>
                        </a:spcAft>
                      </a:pPr>
                      <a:r>
                        <a:rPr lang="ru-RU" sz="1000">
                          <a:solidFill>
                            <a:schemeClr val="tx1">
                              <a:lumMod val="85000"/>
                              <a:lumOff val="15000"/>
                            </a:schemeClr>
                          </a:solidFill>
                          <a:effectLst/>
                        </a:rPr>
                        <a:t>11522</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6" marR="66996" marT="0" marB="0"/>
                </a:tc>
                <a:tc>
                  <a:txBody>
                    <a:bodyPr/>
                    <a:lstStyle/>
                    <a:p>
                      <a:pPr>
                        <a:lnSpc>
                          <a:spcPct val="107000"/>
                        </a:lnSpc>
                        <a:spcAft>
                          <a:spcPts val="0"/>
                        </a:spcAft>
                      </a:pPr>
                      <a:r>
                        <a:rPr lang="ru-RU" sz="1000">
                          <a:solidFill>
                            <a:schemeClr val="tx1">
                              <a:lumMod val="85000"/>
                              <a:lumOff val="15000"/>
                            </a:schemeClr>
                          </a:solidFill>
                          <a:effectLst/>
                        </a:rPr>
                        <a:t>Морской</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6" marR="66996" marT="0" marB="0"/>
                </a:tc>
              </a:tr>
              <a:tr h="193018">
                <a:tc>
                  <a:txBody>
                    <a:bodyPr/>
                    <a:lstStyle/>
                    <a:p>
                      <a:pPr>
                        <a:lnSpc>
                          <a:spcPct val="107000"/>
                        </a:lnSpc>
                        <a:spcAft>
                          <a:spcPts val="0"/>
                        </a:spcAft>
                      </a:pPr>
                      <a:r>
                        <a:rPr lang="ru-RU" sz="1000">
                          <a:solidFill>
                            <a:schemeClr val="tx1">
                              <a:lumMod val="85000"/>
                              <a:lumOff val="15000"/>
                            </a:schemeClr>
                          </a:solidFill>
                          <a:effectLst/>
                        </a:rPr>
                        <a:t>"ОРСТЕД БИОЭНЕРДЖИ ЭНД ТЕРМАЛ ПАУЭР А/С"</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6" marR="66996" marT="0" marB="0"/>
                </a:tc>
                <a:tc>
                  <a:txBody>
                    <a:bodyPr/>
                    <a:lstStyle/>
                    <a:p>
                      <a:pPr>
                        <a:lnSpc>
                          <a:spcPct val="107000"/>
                        </a:lnSpc>
                        <a:spcAft>
                          <a:spcPts val="0"/>
                        </a:spcAft>
                      </a:pPr>
                      <a:r>
                        <a:rPr lang="ru-RU" sz="1000">
                          <a:solidFill>
                            <a:schemeClr val="tx1">
                              <a:lumMod val="85000"/>
                              <a:lumOff val="15000"/>
                            </a:schemeClr>
                          </a:solidFill>
                          <a:effectLst/>
                        </a:rPr>
                        <a:t>10890</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6" marR="66996" marT="0" marB="0"/>
                </a:tc>
                <a:tc>
                  <a:txBody>
                    <a:bodyPr/>
                    <a:lstStyle/>
                    <a:p>
                      <a:pPr>
                        <a:lnSpc>
                          <a:spcPct val="107000"/>
                        </a:lnSpc>
                        <a:spcAft>
                          <a:spcPts val="0"/>
                        </a:spcAft>
                      </a:pPr>
                      <a:r>
                        <a:rPr lang="ru-RU" sz="1000">
                          <a:solidFill>
                            <a:schemeClr val="tx1">
                              <a:lumMod val="85000"/>
                              <a:lumOff val="15000"/>
                            </a:schemeClr>
                          </a:solidFill>
                          <a:effectLst/>
                        </a:rPr>
                        <a:t>Морской</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6" marR="66996" marT="0" marB="0"/>
                </a:tc>
              </a:tr>
              <a:tr h="330447">
                <a:tc>
                  <a:txBody>
                    <a:bodyPr/>
                    <a:lstStyle/>
                    <a:p>
                      <a:pPr>
                        <a:lnSpc>
                          <a:spcPct val="107000"/>
                        </a:lnSpc>
                        <a:spcAft>
                          <a:spcPts val="0"/>
                        </a:spcAft>
                      </a:pPr>
                      <a:r>
                        <a:rPr lang="ru-RU" sz="1000">
                          <a:solidFill>
                            <a:schemeClr val="tx1">
                              <a:lumMod val="85000"/>
                              <a:lumOff val="15000"/>
                            </a:schemeClr>
                          </a:solidFill>
                          <a:effectLst/>
                        </a:rPr>
                        <a:t>Различные компании по поручению M-M HOLZ RUSSLAND BETEILIGUNG GMBH</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6" marR="66996" marT="0" marB="0"/>
                </a:tc>
                <a:tc>
                  <a:txBody>
                    <a:bodyPr/>
                    <a:lstStyle/>
                    <a:p>
                      <a:pPr>
                        <a:lnSpc>
                          <a:spcPct val="107000"/>
                        </a:lnSpc>
                        <a:spcAft>
                          <a:spcPts val="0"/>
                        </a:spcAft>
                      </a:pPr>
                      <a:r>
                        <a:rPr lang="ru-RU" sz="1000">
                          <a:solidFill>
                            <a:schemeClr val="tx1">
                              <a:lumMod val="85000"/>
                              <a:lumOff val="15000"/>
                            </a:schemeClr>
                          </a:solidFill>
                          <a:effectLst/>
                        </a:rPr>
                        <a:t>9192</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6" marR="66996" marT="0" marB="0"/>
                </a:tc>
                <a:tc>
                  <a:txBody>
                    <a:bodyPr/>
                    <a:lstStyle/>
                    <a:p>
                      <a:pPr>
                        <a:lnSpc>
                          <a:spcPct val="107000"/>
                        </a:lnSpc>
                        <a:spcAft>
                          <a:spcPts val="0"/>
                        </a:spcAft>
                      </a:pPr>
                      <a:r>
                        <a:rPr lang="ru-RU" sz="1000">
                          <a:solidFill>
                            <a:schemeClr val="tx1">
                              <a:lumMod val="85000"/>
                              <a:lumOff val="15000"/>
                            </a:schemeClr>
                          </a:solidFill>
                          <a:effectLst/>
                        </a:rPr>
                        <a:t>Морской</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6" marR="66996" marT="0" marB="0"/>
                </a:tc>
              </a:tr>
              <a:tr h="193018">
                <a:tc>
                  <a:txBody>
                    <a:bodyPr/>
                    <a:lstStyle/>
                    <a:p>
                      <a:pPr>
                        <a:lnSpc>
                          <a:spcPct val="107000"/>
                        </a:lnSpc>
                        <a:spcAft>
                          <a:spcPts val="0"/>
                        </a:spcAft>
                      </a:pPr>
                      <a:r>
                        <a:rPr lang="ru-RU" sz="1000">
                          <a:solidFill>
                            <a:schemeClr val="tx1">
                              <a:lumMod val="85000"/>
                              <a:lumOff val="15000"/>
                            </a:schemeClr>
                          </a:solidFill>
                          <a:effectLst/>
                        </a:rPr>
                        <a:t>ENGIE ENERGY MANAGEMENT SCRL</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6" marR="66996" marT="0" marB="0"/>
                </a:tc>
                <a:tc>
                  <a:txBody>
                    <a:bodyPr/>
                    <a:lstStyle/>
                    <a:p>
                      <a:pPr>
                        <a:lnSpc>
                          <a:spcPct val="107000"/>
                        </a:lnSpc>
                        <a:spcAft>
                          <a:spcPts val="0"/>
                        </a:spcAft>
                      </a:pPr>
                      <a:r>
                        <a:rPr lang="ru-RU" sz="1000">
                          <a:solidFill>
                            <a:schemeClr val="tx1">
                              <a:lumMod val="85000"/>
                              <a:lumOff val="15000"/>
                            </a:schemeClr>
                          </a:solidFill>
                          <a:effectLst/>
                        </a:rPr>
                        <a:t>8363</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6" marR="66996" marT="0" marB="0"/>
                </a:tc>
                <a:tc>
                  <a:txBody>
                    <a:bodyPr/>
                    <a:lstStyle/>
                    <a:p>
                      <a:pPr>
                        <a:lnSpc>
                          <a:spcPct val="107000"/>
                        </a:lnSpc>
                        <a:spcAft>
                          <a:spcPts val="0"/>
                        </a:spcAft>
                      </a:pPr>
                      <a:r>
                        <a:rPr lang="ru-RU" sz="1000">
                          <a:solidFill>
                            <a:schemeClr val="tx1">
                              <a:lumMod val="85000"/>
                              <a:lumOff val="15000"/>
                            </a:schemeClr>
                          </a:solidFill>
                          <a:effectLst/>
                        </a:rPr>
                        <a:t>Морской</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6" marR="66996" marT="0" marB="0"/>
                </a:tc>
              </a:tr>
              <a:tr h="193018">
                <a:tc>
                  <a:txBody>
                    <a:bodyPr/>
                    <a:lstStyle/>
                    <a:p>
                      <a:pPr>
                        <a:lnSpc>
                          <a:spcPct val="107000"/>
                        </a:lnSpc>
                        <a:spcAft>
                          <a:spcPts val="0"/>
                        </a:spcAft>
                      </a:pPr>
                      <a:r>
                        <a:rPr lang="ru-RU" sz="900">
                          <a:solidFill>
                            <a:schemeClr val="tx1">
                              <a:lumMod val="85000"/>
                              <a:lumOff val="15000"/>
                            </a:schemeClr>
                          </a:solidFill>
                          <a:effectLst/>
                        </a:rPr>
                        <a:t>UAB "REDAL"</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6" marR="66996" marT="0" marB="0"/>
                </a:tc>
                <a:tc>
                  <a:txBody>
                    <a:bodyPr/>
                    <a:lstStyle/>
                    <a:p>
                      <a:pPr>
                        <a:lnSpc>
                          <a:spcPct val="107000"/>
                        </a:lnSpc>
                        <a:spcAft>
                          <a:spcPts val="0"/>
                        </a:spcAft>
                      </a:pPr>
                      <a:r>
                        <a:rPr lang="ru-RU" sz="900">
                          <a:solidFill>
                            <a:schemeClr val="tx1">
                              <a:lumMod val="85000"/>
                              <a:lumOff val="15000"/>
                            </a:schemeClr>
                          </a:solidFill>
                          <a:effectLst/>
                        </a:rPr>
                        <a:t>8070</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6" marR="66996" marT="0" marB="0"/>
                </a:tc>
                <a:tc>
                  <a:txBody>
                    <a:bodyPr/>
                    <a:lstStyle/>
                    <a:p>
                      <a:pPr>
                        <a:lnSpc>
                          <a:spcPct val="107000"/>
                        </a:lnSpc>
                        <a:spcAft>
                          <a:spcPts val="0"/>
                        </a:spcAft>
                      </a:pPr>
                      <a:r>
                        <a:rPr lang="ru-RU" sz="1000">
                          <a:solidFill>
                            <a:schemeClr val="tx1">
                              <a:lumMod val="85000"/>
                              <a:lumOff val="15000"/>
                            </a:schemeClr>
                          </a:solidFill>
                          <a:effectLst/>
                        </a:rPr>
                        <a:t>Автомобильный</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6" marR="66996" marT="0" marB="0"/>
                </a:tc>
              </a:tr>
              <a:tr h="193018">
                <a:tc>
                  <a:txBody>
                    <a:bodyPr/>
                    <a:lstStyle/>
                    <a:p>
                      <a:pPr>
                        <a:lnSpc>
                          <a:spcPct val="107000"/>
                        </a:lnSpc>
                        <a:spcAft>
                          <a:spcPts val="0"/>
                        </a:spcAft>
                      </a:pPr>
                      <a:r>
                        <a:rPr lang="ru-RU" sz="900">
                          <a:solidFill>
                            <a:schemeClr val="tx1">
                              <a:lumMod val="85000"/>
                              <a:lumOff val="15000"/>
                            </a:schemeClr>
                          </a:solidFill>
                          <a:effectLst/>
                        </a:rPr>
                        <a:t>BRIAPELL SRL</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6" marR="66996" marT="0" marB="0" anchor="b"/>
                </a:tc>
                <a:tc>
                  <a:txBody>
                    <a:bodyPr/>
                    <a:lstStyle/>
                    <a:p>
                      <a:pPr>
                        <a:lnSpc>
                          <a:spcPct val="107000"/>
                        </a:lnSpc>
                        <a:spcAft>
                          <a:spcPts val="0"/>
                        </a:spcAft>
                      </a:pPr>
                      <a:r>
                        <a:rPr lang="ru-RU" sz="900">
                          <a:solidFill>
                            <a:schemeClr val="tx1">
                              <a:lumMod val="85000"/>
                              <a:lumOff val="15000"/>
                            </a:schemeClr>
                          </a:solidFill>
                          <a:effectLst/>
                        </a:rPr>
                        <a:t>7827</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6" marR="66996" marT="0" marB="0" anchor="b"/>
                </a:tc>
                <a:tc>
                  <a:txBody>
                    <a:bodyPr/>
                    <a:lstStyle/>
                    <a:p>
                      <a:pPr>
                        <a:lnSpc>
                          <a:spcPct val="107000"/>
                        </a:lnSpc>
                        <a:spcAft>
                          <a:spcPts val="0"/>
                        </a:spcAft>
                      </a:pPr>
                      <a:r>
                        <a:rPr lang="ru-RU" sz="1000">
                          <a:solidFill>
                            <a:schemeClr val="tx1">
                              <a:lumMod val="85000"/>
                              <a:lumOff val="15000"/>
                            </a:schemeClr>
                          </a:solidFill>
                          <a:effectLst/>
                        </a:rPr>
                        <a:t>Автомобильный</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6" marR="66996" marT="0" marB="0"/>
                </a:tc>
              </a:tr>
              <a:tr h="193018">
                <a:tc>
                  <a:txBody>
                    <a:bodyPr/>
                    <a:lstStyle/>
                    <a:p>
                      <a:pPr>
                        <a:lnSpc>
                          <a:spcPct val="107000"/>
                        </a:lnSpc>
                        <a:spcAft>
                          <a:spcPts val="0"/>
                        </a:spcAft>
                      </a:pPr>
                      <a:r>
                        <a:rPr lang="ru-RU" sz="900">
                          <a:solidFill>
                            <a:schemeClr val="tx1">
                              <a:lumMod val="85000"/>
                              <a:lumOff val="15000"/>
                            </a:schemeClr>
                          </a:solidFill>
                          <a:effectLst/>
                        </a:rPr>
                        <a:t>UNIONSPED S.R.L.</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6" marR="66996" marT="0" marB="0"/>
                </a:tc>
                <a:tc>
                  <a:txBody>
                    <a:bodyPr/>
                    <a:lstStyle/>
                    <a:p>
                      <a:pPr>
                        <a:lnSpc>
                          <a:spcPct val="107000"/>
                        </a:lnSpc>
                        <a:spcAft>
                          <a:spcPts val="0"/>
                        </a:spcAft>
                      </a:pPr>
                      <a:r>
                        <a:rPr lang="ru-RU" sz="900">
                          <a:solidFill>
                            <a:schemeClr val="tx1">
                              <a:lumMod val="85000"/>
                              <a:lumOff val="15000"/>
                            </a:schemeClr>
                          </a:solidFill>
                          <a:effectLst/>
                        </a:rPr>
                        <a:t>7311</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6" marR="66996" marT="0" marB="0"/>
                </a:tc>
                <a:tc>
                  <a:txBody>
                    <a:bodyPr/>
                    <a:lstStyle/>
                    <a:p>
                      <a:pPr>
                        <a:lnSpc>
                          <a:spcPct val="107000"/>
                        </a:lnSpc>
                        <a:spcAft>
                          <a:spcPts val="0"/>
                        </a:spcAft>
                      </a:pPr>
                      <a:r>
                        <a:rPr lang="ru-RU" sz="1000">
                          <a:solidFill>
                            <a:schemeClr val="tx1">
                              <a:lumMod val="85000"/>
                              <a:lumOff val="15000"/>
                            </a:schemeClr>
                          </a:solidFill>
                          <a:effectLst/>
                        </a:rPr>
                        <a:t>Автомобильный</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6" marR="66996" marT="0" marB="0"/>
                </a:tc>
              </a:tr>
              <a:tr h="193018">
                <a:tc>
                  <a:txBody>
                    <a:bodyPr/>
                    <a:lstStyle/>
                    <a:p>
                      <a:pPr>
                        <a:lnSpc>
                          <a:spcPct val="107000"/>
                        </a:lnSpc>
                        <a:spcAft>
                          <a:spcPts val="0"/>
                        </a:spcAft>
                      </a:pPr>
                      <a:r>
                        <a:rPr lang="ru-RU" sz="1000">
                          <a:solidFill>
                            <a:schemeClr val="tx1">
                              <a:lumMod val="85000"/>
                              <a:lumOff val="15000"/>
                            </a:schemeClr>
                          </a:solidFill>
                          <a:effectLst/>
                        </a:rPr>
                        <a:t>OLE TIETZE APS</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6" marR="66996" marT="0" marB="0"/>
                </a:tc>
                <a:tc>
                  <a:txBody>
                    <a:bodyPr/>
                    <a:lstStyle/>
                    <a:p>
                      <a:pPr>
                        <a:lnSpc>
                          <a:spcPct val="107000"/>
                        </a:lnSpc>
                        <a:spcAft>
                          <a:spcPts val="0"/>
                        </a:spcAft>
                      </a:pPr>
                      <a:r>
                        <a:rPr lang="ru-RU" sz="1000">
                          <a:solidFill>
                            <a:schemeClr val="tx1">
                              <a:lumMod val="85000"/>
                              <a:lumOff val="15000"/>
                            </a:schemeClr>
                          </a:solidFill>
                          <a:effectLst/>
                        </a:rPr>
                        <a:t>6580</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6" marR="66996" marT="0" marB="0"/>
                </a:tc>
                <a:tc>
                  <a:txBody>
                    <a:bodyPr/>
                    <a:lstStyle/>
                    <a:p>
                      <a:pPr>
                        <a:lnSpc>
                          <a:spcPct val="107000"/>
                        </a:lnSpc>
                        <a:spcAft>
                          <a:spcPts val="0"/>
                        </a:spcAft>
                      </a:pPr>
                      <a:r>
                        <a:rPr lang="ru-RU" sz="1000">
                          <a:solidFill>
                            <a:schemeClr val="tx1">
                              <a:lumMod val="85000"/>
                              <a:lumOff val="15000"/>
                            </a:schemeClr>
                          </a:solidFill>
                          <a:effectLst/>
                        </a:rPr>
                        <a:t>Морской</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6" marR="66996" marT="0" marB="0"/>
                </a:tc>
              </a:tr>
              <a:tr h="193018">
                <a:tc>
                  <a:txBody>
                    <a:bodyPr/>
                    <a:lstStyle/>
                    <a:p>
                      <a:pPr>
                        <a:lnSpc>
                          <a:spcPct val="107000"/>
                        </a:lnSpc>
                        <a:spcAft>
                          <a:spcPts val="0"/>
                        </a:spcAft>
                      </a:pPr>
                      <a:r>
                        <a:rPr lang="ru-RU" sz="1000">
                          <a:solidFill>
                            <a:schemeClr val="tx1">
                              <a:lumMod val="85000"/>
                              <a:lumOff val="15000"/>
                            </a:schemeClr>
                          </a:solidFill>
                          <a:effectLst/>
                        </a:rPr>
                        <a:t>TOTAL GAS &amp; POWER LIMITED</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6" marR="66996" marT="0" marB="0"/>
                </a:tc>
                <a:tc>
                  <a:txBody>
                    <a:bodyPr/>
                    <a:lstStyle/>
                    <a:p>
                      <a:pPr>
                        <a:lnSpc>
                          <a:spcPct val="107000"/>
                        </a:lnSpc>
                        <a:spcAft>
                          <a:spcPts val="0"/>
                        </a:spcAft>
                      </a:pPr>
                      <a:r>
                        <a:rPr lang="ru-RU" sz="1000">
                          <a:solidFill>
                            <a:schemeClr val="tx1">
                              <a:lumMod val="85000"/>
                              <a:lumOff val="15000"/>
                            </a:schemeClr>
                          </a:solidFill>
                          <a:effectLst/>
                        </a:rPr>
                        <a:t>6560</a:t>
                      </a:r>
                      <a:endParaRPr lang="ru-RU"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6" marR="66996" marT="0" marB="0"/>
                </a:tc>
                <a:tc>
                  <a:txBody>
                    <a:bodyPr/>
                    <a:lstStyle/>
                    <a:p>
                      <a:pPr>
                        <a:lnSpc>
                          <a:spcPct val="107000"/>
                        </a:lnSpc>
                        <a:spcAft>
                          <a:spcPts val="0"/>
                        </a:spcAft>
                      </a:pPr>
                      <a:r>
                        <a:rPr lang="ru-RU" sz="1000" dirty="0">
                          <a:solidFill>
                            <a:schemeClr val="tx1">
                              <a:lumMod val="85000"/>
                              <a:lumOff val="15000"/>
                            </a:schemeClr>
                          </a:solidFill>
                          <a:effectLst/>
                        </a:rPr>
                        <a:t>Морской</a:t>
                      </a:r>
                      <a:endParaRPr lang="ru-RU" sz="11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96" marR="66996" marT="0" marB="0"/>
                </a:tc>
              </a:tr>
            </a:tbl>
          </a:graphicData>
        </a:graphic>
      </p:graphicFrame>
      <p:sp>
        <p:nvSpPr>
          <p:cNvPr id="7" name="TextBox 6"/>
          <p:cNvSpPr txBox="1"/>
          <p:nvPr/>
        </p:nvSpPr>
        <p:spPr>
          <a:xfrm>
            <a:off x="212670" y="4293096"/>
            <a:ext cx="1368152" cy="1785104"/>
          </a:xfrm>
          <a:prstGeom prst="rect">
            <a:avLst/>
          </a:prstGeom>
          <a:noFill/>
        </p:spPr>
        <p:txBody>
          <a:bodyPr wrap="square" rtlCol="0">
            <a:spAutoFit/>
          </a:bodyPr>
          <a:lstStyle/>
          <a:p>
            <a:pPr algn="r"/>
            <a:r>
              <a:rPr lang="ru-RU" sz="1000" b="1" i="1" dirty="0" smtClean="0"/>
              <a:t>Источник графика: Аналитический обзор рынка древесных топливных гранул от </a:t>
            </a:r>
            <a:r>
              <a:rPr lang="ru-RU" sz="1000" i="1" dirty="0" smtClean="0"/>
              <a:t>ИАА «ИНФОБИО»</a:t>
            </a:r>
          </a:p>
          <a:p>
            <a:pPr algn="r"/>
            <a:r>
              <a:rPr lang="ru-RU" sz="1000" i="1" dirty="0"/>
              <a:t>2</a:t>
            </a:r>
            <a:r>
              <a:rPr lang="ru-RU" sz="1000" i="1" dirty="0" smtClean="0"/>
              <a:t> половина </a:t>
            </a:r>
            <a:r>
              <a:rPr lang="ru-RU" sz="1000" i="1" dirty="0" smtClean="0"/>
              <a:t>2017 </a:t>
            </a:r>
            <a:r>
              <a:rPr lang="ru-RU" sz="1000" i="1" dirty="0" smtClean="0"/>
              <a:t>г. </a:t>
            </a:r>
          </a:p>
          <a:p>
            <a:pPr algn="r"/>
            <a:r>
              <a:rPr lang="ru-RU" sz="1000" i="1" dirty="0" smtClean="0"/>
              <a:t>Заказ: </a:t>
            </a:r>
            <a:r>
              <a:rPr lang="en-US" sz="1000" i="1" dirty="0" smtClean="0"/>
              <a:t>www.infobio.ru</a:t>
            </a:r>
            <a:r>
              <a:rPr lang="ru-RU" sz="1000" i="1" dirty="0" smtClean="0"/>
              <a:t> </a:t>
            </a:r>
            <a:endParaRPr lang="ru-RU" sz="1000" i="1" dirty="0"/>
          </a:p>
        </p:txBody>
      </p:sp>
    </p:spTree>
    <p:extLst>
      <p:ext uri="{BB962C8B-B14F-4D97-AF65-F5344CB8AC3E}">
        <p14:creationId xmlns:p14="http://schemas.microsoft.com/office/powerpoint/2010/main" val="3864499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b="1" dirty="0" err="1"/>
              <a:t>Минпромторг</a:t>
            </a:r>
            <a:r>
              <a:rPr lang="ru-RU" b="1" dirty="0"/>
              <a:t> России летом 2017 года утвердил приказ о перечне высокотехнологичной продукции, которую поддерживает правительство Российской Федерации.</a:t>
            </a:r>
            <a:endParaRPr lang="ru-RU" dirty="0"/>
          </a:p>
        </p:txBody>
      </p:sp>
      <p:sp>
        <p:nvSpPr>
          <p:cNvPr id="4" name="Нижний колонтитул 3"/>
          <p:cNvSpPr>
            <a:spLocks noGrp="1"/>
          </p:cNvSpPr>
          <p:nvPr>
            <p:ph type="ftr" sz="quarter" idx="10"/>
          </p:nvPr>
        </p:nvSpPr>
        <p:spPr/>
        <p:txBody>
          <a:bodyPr/>
          <a:lstStyle/>
          <a:p>
            <a:pPr>
              <a:defRPr/>
            </a:pPr>
            <a:r>
              <a:rPr lang="ru-RU" altLang="ru-RU" i="0" smtClean="0">
                <a:latin typeface="+mn-lt"/>
              </a:rPr>
              <a:t>РАКИТОВА Ольга Сергеевна,</a:t>
            </a:r>
            <a:r>
              <a:rPr lang="en-US" altLang="ru-RU" i="0" smtClean="0">
                <a:latin typeface="+mn-lt"/>
              </a:rPr>
              <a:t> </a:t>
            </a:r>
            <a:r>
              <a:rPr lang="ru-RU" altLang="ru-RU" i="0" smtClean="0">
                <a:latin typeface="+mn-lt"/>
              </a:rPr>
              <a:t>к.э.н., </a:t>
            </a:r>
          </a:p>
          <a:p>
            <a:pPr>
              <a:defRPr/>
            </a:pPr>
            <a:r>
              <a:rPr lang="ru-RU" altLang="ru-RU" i="0" smtClean="0">
                <a:latin typeface="+mn-lt"/>
              </a:rPr>
              <a:t>главный редактор </a:t>
            </a:r>
            <a:r>
              <a:rPr lang="en-US" altLang="ru-RU" i="0" smtClean="0">
                <a:latin typeface="+mn-lt"/>
              </a:rPr>
              <a:t>The Bioenergy International.</a:t>
            </a:r>
            <a:r>
              <a:rPr lang="ru-RU" altLang="ru-RU" i="0" smtClean="0">
                <a:latin typeface="+mn-lt"/>
              </a:rPr>
              <a:t> Россия,</a:t>
            </a:r>
            <a:r>
              <a:rPr lang="en-US" altLang="ru-RU" i="0" smtClean="0">
                <a:latin typeface="+mn-lt"/>
              </a:rPr>
              <a:t> </a:t>
            </a:r>
            <a:r>
              <a:rPr lang="ru-RU" altLang="ru-RU" i="0" smtClean="0">
                <a:latin typeface="+mn-lt"/>
              </a:rPr>
              <a:t> исп</a:t>
            </a:r>
            <a:r>
              <a:rPr lang="en-US" altLang="ru-RU" i="0" smtClean="0">
                <a:latin typeface="+mn-lt"/>
              </a:rPr>
              <a:t>.</a:t>
            </a:r>
            <a:r>
              <a:rPr lang="ru-RU" altLang="ru-RU" i="0" smtClean="0">
                <a:latin typeface="+mn-lt"/>
              </a:rPr>
              <a:t>директор НП «Национальный Биоэнергетический Союз»</a:t>
            </a:r>
            <a:r>
              <a:rPr lang="en-US" altLang="ru-RU" i="0" smtClean="0">
                <a:latin typeface="+mn-lt"/>
              </a:rPr>
              <a:t>, </a:t>
            </a:r>
            <a:r>
              <a:rPr lang="ru-RU" altLang="ru-RU" i="0" smtClean="0">
                <a:latin typeface="+mn-lt"/>
              </a:rPr>
              <a:t>руководитель ИАА «ИНФОБИО»</a:t>
            </a:r>
          </a:p>
          <a:p>
            <a:pPr>
              <a:defRPr/>
            </a:pPr>
            <a:r>
              <a:rPr lang="en-US" altLang="ru-RU" smtClean="0">
                <a:latin typeface="+mn-lt"/>
              </a:rPr>
              <a:t>www.infobio.ru</a:t>
            </a:r>
            <a:endParaRPr lang="ru-RU" altLang="ru-RU" smtClean="0">
              <a:latin typeface="+mn-lt"/>
            </a:endParaRPr>
          </a:p>
          <a:p>
            <a:pPr>
              <a:defRPr/>
            </a:pPr>
            <a:endParaRPr lang="ru-RU" altLang="ru-RU" smtClean="0">
              <a:latin typeface="+mn-lt"/>
            </a:endParaRPr>
          </a:p>
          <a:p>
            <a:pPr algn="l">
              <a:defRPr/>
            </a:pPr>
            <a:endParaRPr lang="ru-RU" altLang="ru-RU" sz="1800"/>
          </a:p>
        </p:txBody>
      </p:sp>
    </p:spTree>
    <p:extLst>
      <p:ext uri="{BB962C8B-B14F-4D97-AF65-F5344CB8AC3E}">
        <p14:creationId xmlns:p14="http://schemas.microsoft.com/office/powerpoint/2010/main" val="1522567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b="1" dirty="0"/>
              <a:t>Древесные топливные </a:t>
            </a:r>
            <a:r>
              <a:rPr lang="ru-RU" sz="2800" b="1" dirty="0" smtClean="0"/>
              <a:t>гранулы, экспортируемые </a:t>
            </a:r>
            <a:br>
              <a:rPr lang="ru-RU" sz="2800" b="1" dirty="0" smtClean="0"/>
            </a:br>
            <a:r>
              <a:rPr lang="ru-RU" sz="2800" b="1" dirty="0" smtClean="0"/>
              <a:t>по </a:t>
            </a:r>
            <a:r>
              <a:rPr lang="ru-RU" sz="2800" b="1" dirty="0"/>
              <a:t>коду ТН ВЭД 4401 31 000 </a:t>
            </a:r>
            <a:r>
              <a:rPr lang="ru-RU" sz="2800" b="1" dirty="0" smtClean="0"/>
              <a:t>0…</a:t>
            </a:r>
            <a:endParaRPr lang="ru-RU" sz="2800" b="1" dirty="0"/>
          </a:p>
        </p:txBody>
      </p:sp>
      <p:sp>
        <p:nvSpPr>
          <p:cNvPr id="3" name="Объект 2"/>
          <p:cNvSpPr>
            <a:spLocks noGrp="1"/>
          </p:cNvSpPr>
          <p:nvPr>
            <p:ph idx="1"/>
          </p:nvPr>
        </p:nvSpPr>
        <p:spPr/>
        <p:txBody>
          <a:bodyPr/>
          <a:lstStyle/>
          <a:p>
            <a:pPr marL="0" indent="0">
              <a:buNone/>
            </a:pPr>
            <a:r>
              <a:rPr lang="ru-RU" dirty="0" smtClean="0"/>
              <a:t>…попадают </a:t>
            </a:r>
            <a:r>
              <a:rPr lang="ru-RU" dirty="0"/>
              <a:t>в данный </a:t>
            </a:r>
            <a:r>
              <a:rPr lang="ru-RU" dirty="0" smtClean="0"/>
              <a:t>перечень.</a:t>
            </a:r>
          </a:p>
          <a:p>
            <a:pPr marL="0" indent="0">
              <a:buNone/>
            </a:pPr>
            <a:r>
              <a:rPr lang="ru-RU" dirty="0" smtClean="0"/>
              <a:t>Это </a:t>
            </a:r>
            <a:r>
              <a:rPr lang="ru-RU" dirty="0"/>
              <a:t>означает, что завод-изготовитель пеллет может подать заявку на компенсацию </a:t>
            </a:r>
            <a:r>
              <a:rPr lang="ru-RU" dirty="0" smtClean="0"/>
              <a:t>стоимости </a:t>
            </a:r>
            <a:r>
              <a:rPr lang="ru-RU" dirty="0"/>
              <a:t>транспортировки </a:t>
            </a:r>
          </a:p>
          <a:p>
            <a:pPr marL="0" indent="0">
              <a:buNone/>
            </a:pPr>
            <a:r>
              <a:rPr lang="ru-RU" b="1" u="sng" dirty="0" smtClean="0"/>
              <a:t>до </a:t>
            </a:r>
            <a:r>
              <a:rPr lang="ru-RU" b="1" u="sng" dirty="0"/>
              <a:t>80%</a:t>
            </a:r>
            <a:r>
              <a:rPr lang="ru-RU" b="1" dirty="0"/>
              <a:t> </a:t>
            </a:r>
            <a:r>
              <a:rPr lang="ru-RU" dirty="0" smtClean="0"/>
              <a:t>  до пункта </a:t>
            </a:r>
            <a:r>
              <a:rPr lang="ru-RU" dirty="0"/>
              <a:t>продажи гранул, обратившись в Российский Экспортный Центр.</a:t>
            </a:r>
          </a:p>
        </p:txBody>
      </p:sp>
      <p:sp>
        <p:nvSpPr>
          <p:cNvPr id="4" name="Нижний колонтитул 3"/>
          <p:cNvSpPr>
            <a:spLocks noGrp="1"/>
          </p:cNvSpPr>
          <p:nvPr>
            <p:ph type="ftr" sz="quarter" idx="10"/>
          </p:nvPr>
        </p:nvSpPr>
        <p:spPr/>
        <p:txBody>
          <a:bodyPr/>
          <a:lstStyle/>
          <a:p>
            <a:pPr>
              <a:defRPr/>
            </a:pPr>
            <a:r>
              <a:rPr lang="ru-RU" altLang="ru-RU" i="0" smtClean="0">
                <a:latin typeface="+mn-lt"/>
              </a:rPr>
              <a:t>РАКИТОВА Ольга Сергеевна,</a:t>
            </a:r>
            <a:r>
              <a:rPr lang="en-US" altLang="ru-RU" i="0" smtClean="0">
                <a:latin typeface="+mn-lt"/>
              </a:rPr>
              <a:t> </a:t>
            </a:r>
            <a:r>
              <a:rPr lang="ru-RU" altLang="ru-RU" i="0" smtClean="0">
                <a:latin typeface="+mn-lt"/>
              </a:rPr>
              <a:t>к.э.н., </a:t>
            </a:r>
          </a:p>
          <a:p>
            <a:pPr>
              <a:defRPr/>
            </a:pPr>
            <a:r>
              <a:rPr lang="ru-RU" altLang="ru-RU" i="0" smtClean="0">
                <a:latin typeface="+mn-lt"/>
              </a:rPr>
              <a:t>главный редактор </a:t>
            </a:r>
            <a:r>
              <a:rPr lang="en-US" altLang="ru-RU" i="0" smtClean="0">
                <a:latin typeface="+mn-lt"/>
              </a:rPr>
              <a:t>The Bioenergy International.</a:t>
            </a:r>
            <a:r>
              <a:rPr lang="ru-RU" altLang="ru-RU" i="0" smtClean="0">
                <a:latin typeface="+mn-lt"/>
              </a:rPr>
              <a:t> Россия,</a:t>
            </a:r>
            <a:r>
              <a:rPr lang="en-US" altLang="ru-RU" i="0" smtClean="0">
                <a:latin typeface="+mn-lt"/>
              </a:rPr>
              <a:t> </a:t>
            </a:r>
            <a:r>
              <a:rPr lang="ru-RU" altLang="ru-RU" i="0" smtClean="0">
                <a:latin typeface="+mn-lt"/>
              </a:rPr>
              <a:t> исп</a:t>
            </a:r>
            <a:r>
              <a:rPr lang="en-US" altLang="ru-RU" i="0" smtClean="0">
                <a:latin typeface="+mn-lt"/>
              </a:rPr>
              <a:t>.</a:t>
            </a:r>
            <a:r>
              <a:rPr lang="ru-RU" altLang="ru-RU" i="0" smtClean="0">
                <a:latin typeface="+mn-lt"/>
              </a:rPr>
              <a:t>директор НП «Национальный Биоэнергетический Союз»</a:t>
            </a:r>
            <a:r>
              <a:rPr lang="en-US" altLang="ru-RU" i="0" smtClean="0">
                <a:latin typeface="+mn-lt"/>
              </a:rPr>
              <a:t>, </a:t>
            </a:r>
            <a:r>
              <a:rPr lang="ru-RU" altLang="ru-RU" i="0" smtClean="0">
                <a:latin typeface="+mn-lt"/>
              </a:rPr>
              <a:t>руководитель ИАА «ИНФОБИО»</a:t>
            </a:r>
          </a:p>
          <a:p>
            <a:pPr>
              <a:defRPr/>
            </a:pPr>
            <a:r>
              <a:rPr lang="en-US" altLang="ru-RU" smtClean="0">
                <a:latin typeface="+mn-lt"/>
              </a:rPr>
              <a:t>www.infobio.ru</a:t>
            </a:r>
            <a:endParaRPr lang="ru-RU" altLang="ru-RU" smtClean="0">
              <a:latin typeface="+mn-lt"/>
            </a:endParaRPr>
          </a:p>
          <a:p>
            <a:pPr>
              <a:defRPr/>
            </a:pPr>
            <a:endParaRPr lang="ru-RU" altLang="ru-RU" smtClean="0">
              <a:latin typeface="+mn-lt"/>
            </a:endParaRPr>
          </a:p>
          <a:p>
            <a:pPr algn="l">
              <a:defRPr/>
            </a:pPr>
            <a:endParaRPr lang="ru-RU" altLang="ru-RU" sz="180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780928"/>
            <a:ext cx="1428724" cy="1584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6858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Описание схемы</a:t>
            </a:r>
            <a:endParaRPr lang="ru-RU" dirty="0"/>
          </a:p>
        </p:txBody>
      </p:sp>
      <p:sp>
        <p:nvSpPr>
          <p:cNvPr id="3" name="Объект 2"/>
          <p:cNvSpPr>
            <a:spLocks noGrp="1"/>
          </p:cNvSpPr>
          <p:nvPr>
            <p:ph idx="1"/>
          </p:nvPr>
        </p:nvSpPr>
        <p:spPr/>
        <p:txBody>
          <a:bodyPr/>
          <a:lstStyle/>
          <a:p>
            <a:r>
              <a:rPr lang="ru-RU" sz="1800" dirty="0"/>
              <a:t>Это значит, что если пеллеты продаются на условиях FOB (FCA)-Санкт-Петербург, а производятся, к примеру, в г. Сургут, то 80% транспортных расходов из ХМАО до порта Санкт-Петербурга могут быть компенсированы российским правительством.</a:t>
            </a:r>
            <a:br>
              <a:rPr lang="ru-RU" sz="1800" dirty="0"/>
            </a:br>
            <a:r>
              <a:rPr lang="ru-RU" sz="1800" dirty="0"/>
              <a:t>Если продукция реализуется на условиях CIF-Роттердам, то до 80% логистических затрат будут покрыты на транспортировку до Нидерландов.</a:t>
            </a:r>
            <a:br>
              <a:rPr lang="ru-RU" sz="1800" dirty="0"/>
            </a:br>
            <a:r>
              <a:rPr lang="ru-RU" sz="2000" b="1" dirty="0"/>
              <a:t>Претендовать на компенсацию от российского правительства при экспорте высокотехнологичного древесного биотоплива могут только российские предприятия. Нерезиденты РФ не попадают под субсидирование.</a:t>
            </a:r>
          </a:p>
        </p:txBody>
      </p:sp>
      <p:sp>
        <p:nvSpPr>
          <p:cNvPr id="4" name="Нижний колонтитул 3"/>
          <p:cNvSpPr>
            <a:spLocks noGrp="1"/>
          </p:cNvSpPr>
          <p:nvPr>
            <p:ph type="ftr" sz="quarter" idx="10"/>
          </p:nvPr>
        </p:nvSpPr>
        <p:spPr/>
        <p:txBody>
          <a:bodyPr/>
          <a:lstStyle/>
          <a:p>
            <a:pPr>
              <a:defRPr/>
            </a:pPr>
            <a:r>
              <a:rPr lang="ru-RU" altLang="ru-RU" i="0" smtClean="0">
                <a:latin typeface="+mn-lt"/>
              </a:rPr>
              <a:t>РАКИТОВА Ольга Сергеевна,</a:t>
            </a:r>
            <a:r>
              <a:rPr lang="en-US" altLang="ru-RU" i="0" smtClean="0">
                <a:latin typeface="+mn-lt"/>
              </a:rPr>
              <a:t> </a:t>
            </a:r>
            <a:r>
              <a:rPr lang="ru-RU" altLang="ru-RU" i="0" smtClean="0">
                <a:latin typeface="+mn-lt"/>
              </a:rPr>
              <a:t>к.э.н., </a:t>
            </a:r>
          </a:p>
          <a:p>
            <a:pPr>
              <a:defRPr/>
            </a:pPr>
            <a:r>
              <a:rPr lang="ru-RU" altLang="ru-RU" i="0" smtClean="0">
                <a:latin typeface="+mn-lt"/>
              </a:rPr>
              <a:t>главный редактор </a:t>
            </a:r>
            <a:r>
              <a:rPr lang="en-US" altLang="ru-RU" i="0" smtClean="0">
                <a:latin typeface="+mn-lt"/>
              </a:rPr>
              <a:t>The Bioenergy International.</a:t>
            </a:r>
            <a:r>
              <a:rPr lang="ru-RU" altLang="ru-RU" i="0" smtClean="0">
                <a:latin typeface="+mn-lt"/>
              </a:rPr>
              <a:t> Россия,</a:t>
            </a:r>
            <a:r>
              <a:rPr lang="en-US" altLang="ru-RU" i="0" smtClean="0">
                <a:latin typeface="+mn-lt"/>
              </a:rPr>
              <a:t> </a:t>
            </a:r>
            <a:r>
              <a:rPr lang="ru-RU" altLang="ru-RU" i="0" smtClean="0">
                <a:latin typeface="+mn-lt"/>
              </a:rPr>
              <a:t> исп</a:t>
            </a:r>
            <a:r>
              <a:rPr lang="en-US" altLang="ru-RU" i="0" smtClean="0">
                <a:latin typeface="+mn-lt"/>
              </a:rPr>
              <a:t>.</a:t>
            </a:r>
            <a:r>
              <a:rPr lang="ru-RU" altLang="ru-RU" i="0" smtClean="0">
                <a:latin typeface="+mn-lt"/>
              </a:rPr>
              <a:t>директор НП «Национальный Биоэнергетический Союз»</a:t>
            </a:r>
            <a:r>
              <a:rPr lang="en-US" altLang="ru-RU" i="0" smtClean="0">
                <a:latin typeface="+mn-lt"/>
              </a:rPr>
              <a:t>, </a:t>
            </a:r>
            <a:r>
              <a:rPr lang="ru-RU" altLang="ru-RU" i="0" smtClean="0">
                <a:latin typeface="+mn-lt"/>
              </a:rPr>
              <a:t>руководитель ИАА «ИНФОБИО»</a:t>
            </a:r>
          </a:p>
          <a:p>
            <a:pPr>
              <a:defRPr/>
            </a:pPr>
            <a:r>
              <a:rPr lang="en-US" altLang="ru-RU" smtClean="0">
                <a:latin typeface="+mn-lt"/>
              </a:rPr>
              <a:t>www.infobio.ru</a:t>
            </a:r>
            <a:endParaRPr lang="ru-RU" altLang="ru-RU" smtClean="0">
              <a:latin typeface="+mn-lt"/>
            </a:endParaRPr>
          </a:p>
          <a:p>
            <a:pPr>
              <a:defRPr/>
            </a:pPr>
            <a:endParaRPr lang="ru-RU" altLang="ru-RU" smtClean="0">
              <a:latin typeface="+mn-lt"/>
            </a:endParaRPr>
          </a:p>
          <a:p>
            <a:pPr algn="l">
              <a:defRPr/>
            </a:pPr>
            <a:endParaRPr lang="ru-RU" altLang="ru-RU" sz="1800"/>
          </a:p>
        </p:txBody>
      </p:sp>
    </p:spTree>
    <p:extLst>
      <p:ext uri="{BB962C8B-B14F-4D97-AF65-F5344CB8AC3E}">
        <p14:creationId xmlns:p14="http://schemas.microsoft.com/office/powerpoint/2010/main" val="3038424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Для получения 80% компенсации </a:t>
            </a:r>
            <a:endParaRPr lang="ru-RU" dirty="0"/>
          </a:p>
        </p:txBody>
      </p:sp>
      <p:sp>
        <p:nvSpPr>
          <p:cNvPr id="3" name="Объект 2"/>
          <p:cNvSpPr>
            <a:spLocks noGrp="1"/>
          </p:cNvSpPr>
          <p:nvPr>
            <p:ph idx="1"/>
          </p:nvPr>
        </p:nvSpPr>
        <p:spPr/>
        <p:txBody>
          <a:bodyPr/>
          <a:lstStyle/>
          <a:p>
            <a:pPr marL="0" indent="0">
              <a:buNone/>
            </a:pPr>
            <a:r>
              <a:rPr lang="ru-RU" sz="1600" b="1" dirty="0"/>
              <a:t>Н</a:t>
            </a:r>
            <a:r>
              <a:rPr lang="ru-RU" sz="1600" b="1" dirty="0" smtClean="0"/>
              <a:t>еобходимо </a:t>
            </a:r>
            <a:r>
              <a:rPr lang="ru-RU" sz="1600" b="1" dirty="0"/>
              <a:t>предоставление одного из нижеуказанных </a:t>
            </a:r>
            <a:r>
              <a:rPr lang="ru-RU" sz="1600" b="1" dirty="0" smtClean="0"/>
              <a:t>документов до 20 числа каждого первого месяца нового квартала:</a:t>
            </a:r>
            <a:endParaRPr lang="ru-RU" sz="1600" dirty="0" smtClean="0"/>
          </a:p>
          <a:p>
            <a:r>
              <a:rPr lang="ru-RU" sz="1600" dirty="0" smtClean="0"/>
              <a:t>Письма </a:t>
            </a:r>
            <a:r>
              <a:rPr lang="ru-RU" sz="1600" dirty="0"/>
              <a:t>Министерства промышленности и торговли Российской Федерации, подтверждающее производство промышленной продукции на территории Российской Федерации согласно Постановлению Правительства Российской Федерации от 17 июля 2015 г. № 719 "О критериях отнесения промышленной продукции к промышленной продукции, не имеющей аналогов, произведенных в Российской Федерации" (данное письмо организация получает в соответствии с Порядком подтверждения производства промышленной продукции на территории Российской Федерации, утвержденным Приказом Министерства промышленности и торговли Российской Федерации от 12 ноября 2015 г. № 3568);</a:t>
            </a:r>
          </a:p>
          <a:p>
            <a:r>
              <a:rPr lang="ru-RU" sz="1600" dirty="0"/>
              <a:t>Специального инвестиционного контракта.</a:t>
            </a:r>
          </a:p>
          <a:p>
            <a:endParaRPr lang="ru-RU" dirty="0"/>
          </a:p>
        </p:txBody>
      </p:sp>
      <p:sp>
        <p:nvSpPr>
          <p:cNvPr id="4" name="Нижний колонтитул 3"/>
          <p:cNvSpPr>
            <a:spLocks noGrp="1"/>
          </p:cNvSpPr>
          <p:nvPr>
            <p:ph type="ftr" sz="quarter" idx="10"/>
          </p:nvPr>
        </p:nvSpPr>
        <p:spPr/>
        <p:txBody>
          <a:bodyPr/>
          <a:lstStyle/>
          <a:p>
            <a:pPr>
              <a:defRPr/>
            </a:pPr>
            <a:r>
              <a:rPr lang="ru-RU" altLang="ru-RU" i="0" smtClean="0">
                <a:latin typeface="+mn-lt"/>
              </a:rPr>
              <a:t>РАКИТОВА Ольга Сергеевна,</a:t>
            </a:r>
            <a:r>
              <a:rPr lang="en-US" altLang="ru-RU" i="0" smtClean="0">
                <a:latin typeface="+mn-lt"/>
              </a:rPr>
              <a:t> </a:t>
            </a:r>
            <a:r>
              <a:rPr lang="ru-RU" altLang="ru-RU" i="0" smtClean="0">
                <a:latin typeface="+mn-lt"/>
              </a:rPr>
              <a:t>к.э.н., </a:t>
            </a:r>
          </a:p>
          <a:p>
            <a:pPr>
              <a:defRPr/>
            </a:pPr>
            <a:r>
              <a:rPr lang="ru-RU" altLang="ru-RU" i="0" smtClean="0">
                <a:latin typeface="+mn-lt"/>
              </a:rPr>
              <a:t>главный редактор </a:t>
            </a:r>
            <a:r>
              <a:rPr lang="en-US" altLang="ru-RU" i="0" smtClean="0">
                <a:latin typeface="+mn-lt"/>
              </a:rPr>
              <a:t>The Bioenergy International.</a:t>
            </a:r>
            <a:r>
              <a:rPr lang="ru-RU" altLang="ru-RU" i="0" smtClean="0">
                <a:latin typeface="+mn-lt"/>
              </a:rPr>
              <a:t> Россия,</a:t>
            </a:r>
            <a:r>
              <a:rPr lang="en-US" altLang="ru-RU" i="0" smtClean="0">
                <a:latin typeface="+mn-lt"/>
              </a:rPr>
              <a:t> </a:t>
            </a:r>
            <a:r>
              <a:rPr lang="ru-RU" altLang="ru-RU" i="0" smtClean="0">
                <a:latin typeface="+mn-lt"/>
              </a:rPr>
              <a:t> исп</a:t>
            </a:r>
            <a:r>
              <a:rPr lang="en-US" altLang="ru-RU" i="0" smtClean="0">
                <a:latin typeface="+mn-lt"/>
              </a:rPr>
              <a:t>.</a:t>
            </a:r>
            <a:r>
              <a:rPr lang="ru-RU" altLang="ru-RU" i="0" smtClean="0">
                <a:latin typeface="+mn-lt"/>
              </a:rPr>
              <a:t>директор НП «Национальный Биоэнергетический Союз»</a:t>
            </a:r>
            <a:r>
              <a:rPr lang="en-US" altLang="ru-RU" i="0" smtClean="0">
                <a:latin typeface="+mn-lt"/>
              </a:rPr>
              <a:t>, </a:t>
            </a:r>
            <a:r>
              <a:rPr lang="ru-RU" altLang="ru-RU" i="0" smtClean="0">
                <a:latin typeface="+mn-lt"/>
              </a:rPr>
              <a:t>руководитель ИАА «ИНФОБИО»</a:t>
            </a:r>
          </a:p>
          <a:p>
            <a:pPr>
              <a:defRPr/>
            </a:pPr>
            <a:r>
              <a:rPr lang="en-US" altLang="ru-RU" smtClean="0">
                <a:latin typeface="+mn-lt"/>
              </a:rPr>
              <a:t>www.infobio.ru</a:t>
            </a:r>
            <a:endParaRPr lang="ru-RU" altLang="ru-RU" smtClean="0">
              <a:latin typeface="+mn-lt"/>
            </a:endParaRPr>
          </a:p>
          <a:p>
            <a:pPr>
              <a:defRPr/>
            </a:pPr>
            <a:endParaRPr lang="ru-RU" altLang="ru-RU" smtClean="0">
              <a:latin typeface="+mn-lt"/>
            </a:endParaRPr>
          </a:p>
          <a:p>
            <a:pPr algn="l">
              <a:defRPr/>
            </a:pPr>
            <a:endParaRPr lang="ru-RU" altLang="ru-RU" sz="1800"/>
          </a:p>
        </p:txBody>
      </p:sp>
    </p:spTree>
    <p:extLst>
      <p:ext uri="{BB962C8B-B14F-4D97-AF65-F5344CB8AC3E}">
        <p14:creationId xmlns:p14="http://schemas.microsoft.com/office/powerpoint/2010/main" val="3875164263"/>
      </p:ext>
    </p:extLst>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1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33CC33"/>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Оформление по умолчанию 1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278132"/>
        </a:folHlink>
      </a:clrScheme>
      <a:clrMap bg1="lt1" tx1="dk1" bg2="lt2" tx2="dk2" accent1="accent1" accent2="accent2" accent3="accent3" accent4="accent4" accent5="accent5" accent6="accent6" hlink="hlink" folHlink="folHlink"/>
    </a:extraClrScheme>
    <a:extraClrScheme>
      <a:clrScheme name="Оформление по умолчанию 1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33CC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4035</TotalTime>
  <Words>1647</Words>
  <Application>Microsoft Office PowerPoint</Application>
  <PresentationFormat>Экран (4:3)</PresentationFormat>
  <Paragraphs>292</Paragraphs>
  <Slides>19</Slides>
  <Notes>3</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19</vt:i4>
      </vt:variant>
    </vt:vector>
  </HeadingPairs>
  <TitlesOfParts>
    <vt:vector size="25" baseType="lpstr">
      <vt:lpstr>Aharoni</vt:lpstr>
      <vt:lpstr>Arial</vt:lpstr>
      <vt:lpstr>Calibri</vt:lpstr>
      <vt:lpstr>Times New Roman</vt:lpstr>
      <vt:lpstr>Verdana</vt:lpstr>
      <vt:lpstr>Оформление по умолчанию</vt:lpstr>
      <vt:lpstr>Презентация PowerPoint</vt:lpstr>
      <vt:lpstr>Презентация PowerPoint</vt:lpstr>
      <vt:lpstr>Экспорт топливных гранул по видам транспорта за период 2013-2017 гг., т/пг</vt:lpstr>
      <vt:lpstr>Крупнейшие производители-экспортеры пеллет из РФ во 2-й половине 2017 г.</vt:lpstr>
      <vt:lpstr>Крупнейшие покупатели российских пеллет в 2-й пол. 2017 г.</vt:lpstr>
      <vt:lpstr>Презентация PowerPoint</vt:lpstr>
      <vt:lpstr>Древесные топливные гранулы, экспортируемые  по коду ТН ВЭД 4401 31 000 0…</vt:lpstr>
      <vt:lpstr>Описание схемы</vt:lpstr>
      <vt:lpstr>Для получения 80% компенсации </vt:lpstr>
      <vt:lpstr>ПРЕДЕЛЬНЫЕ ЗНАЧЕНИЯ ЗАТРАТ НА ПЕРЕВОЗКУ ПРОДУКЦИИ</vt:lpstr>
      <vt:lpstr>ПОРЯДОК ПРЕДОСТАВЛЕНИЕ КОМПЕНСАЦИОННЫХ  ВЫПЛАТ АО «РОССИЙСКИЙ ЭКСПОРТНЫЙ ЦЕНТР» </vt:lpstr>
      <vt:lpstr>Подробнее на сайте РЭЦ</vt:lpstr>
      <vt:lpstr>Компенсация затрат на лицензирование</vt:lpstr>
      <vt:lpstr>Крупнейшие страны-потребители российских пеллет за 2 п. 2017 г. </vt:lpstr>
      <vt:lpstr>Индекс цен на пеллеты в Европе от компании Аргус в долларах США</vt:lpstr>
      <vt:lpstr>Тенденции</vt:lpstr>
      <vt:lpstr>Аналитический отчет о рынке топливных гранул</vt:lpstr>
      <vt:lpstr>ПРИГЛАШАЕМ!</vt:lpstr>
      <vt:lpstr>ИАА «ИНФОБИО»</vt:lpstr>
    </vt:vector>
  </TitlesOfParts>
  <Company>ПОРТАЛ</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210</cp:revision>
  <cp:lastPrinted>2017-04-19T19:05:08Z</cp:lastPrinted>
  <dcterms:created xsi:type="dcterms:W3CDTF">2007-04-28T16:11:49Z</dcterms:created>
  <dcterms:modified xsi:type="dcterms:W3CDTF">2018-09-26T15:07:29Z</dcterms:modified>
</cp:coreProperties>
</file>