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sldIdLst>
    <p:sldId id="256" r:id="rId2"/>
    <p:sldId id="257" r:id="rId3"/>
    <p:sldId id="258" r:id="rId4"/>
    <p:sldId id="277" r:id="rId5"/>
    <p:sldId id="287" r:id="rId6"/>
    <p:sldId id="295" r:id="rId7"/>
    <p:sldId id="296" r:id="rId8"/>
    <p:sldId id="298" r:id="rId9"/>
    <p:sldId id="290" r:id="rId10"/>
    <p:sldId id="291" r:id="rId11"/>
    <p:sldId id="292" r:id="rId12"/>
    <p:sldId id="297" r:id="rId13"/>
    <p:sldId id="278" r:id="rId14"/>
    <p:sldId id="279" r:id="rId15"/>
    <p:sldId id="280" r:id="rId16"/>
    <p:sldId id="282" r:id="rId17"/>
    <p:sldId id="281" r:id="rId18"/>
    <p:sldId id="283" r:id="rId19"/>
    <p:sldId id="284" r:id="rId20"/>
    <p:sldId id="285" r:id="rId21"/>
    <p:sldId id="294" r:id="rId22"/>
    <p:sldId id="261" r:id="rId23"/>
    <p:sldId id="262" r:id="rId24"/>
    <p:sldId id="263" r:id="rId25"/>
    <p:sldId id="260" r:id="rId26"/>
    <p:sldId id="259" r:id="rId27"/>
    <p:sldId id="266" r:id="rId28"/>
    <p:sldId id="26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652"/>
    <a:srgbClr val="325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1265" autoAdjust="0"/>
  </p:normalViewPr>
  <p:slideViewPr>
    <p:cSldViewPr>
      <p:cViewPr varScale="1">
        <p:scale>
          <a:sx n="106" d="100"/>
          <a:sy n="106" d="100"/>
        </p:scale>
        <p:origin x="17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4A133-82DE-4A15-9A56-8C31210984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2D9262-B73F-4DE6-921C-3615D0AF4CD9}">
      <dgm:prSet phldrT="[Текст]"/>
      <dgm:spPr/>
      <dgm:t>
        <a:bodyPr/>
        <a:lstStyle/>
        <a:p>
          <a:r>
            <a:rPr lang="ru-RU" dirty="0" smtClean="0">
              <a:latin typeface="Franklin Gothic Medium" panose="020B0603020102020204" pitchFamily="34" charset="0"/>
            </a:rPr>
            <a:t>Преимущества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7C0C9D2F-847B-4616-BB84-D0D647DD7108}" type="parTrans" cxnId="{B2D75539-2116-46D7-8266-4D57CA2B6143}">
      <dgm:prSet/>
      <dgm:spPr/>
      <dgm:t>
        <a:bodyPr/>
        <a:lstStyle/>
        <a:p>
          <a:endParaRPr lang="ru-RU"/>
        </a:p>
      </dgm:t>
    </dgm:pt>
    <dgm:pt modelId="{C43E3763-B578-4F87-BFBA-2DE38AAD7222}" type="sibTrans" cxnId="{B2D75539-2116-46D7-8266-4D57CA2B6143}">
      <dgm:prSet/>
      <dgm:spPr/>
      <dgm:t>
        <a:bodyPr/>
        <a:lstStyle/>
        <a:p>
          <a:endParaRPr lang="ru-RU"/>
        </a:p>
      </dgm:t>
    </dgm:pt>
    <dgm:pt modelId="{2AA6AEFE-B735-4391-8B29-D147833DCC1E}">
      <dgm:prSet phldrT="[Текст]"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Низкая стоимость оборудования</a:t>
          </a:r>
          <a:r>
            <a:rPr lang="de-DE" altLang="ru-RU" dirty="0" smtClean="0">
              <a:latin typeface="Franklin Gothic Medium" panose="020B0603020102020204" pitchFamily="34" charset="0"/>
            </a:rPr>
            <a:t> 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F72A41FF-6E8F-42B2-9007-CEAA5F629B28}" type="parTrans" cxnId="{3F02740A-8E8A-4D82-8400-5076A4A2017B}">
      <dgm:prSet/>
      <dgm:spPr/>
      <dgm:t>
        <a:bodyPr/>
        <a:lstStyle/>
        <a:p>
          <a:endParaRPr lang="ru-RU"/>
        </a:p>
      </dgm:t>
    </dgm:pt>
    <dgm:pt modelId="{E8CEB26D-FBA9-435C-A9D3-E6A57AF9AFD1}" type="sibTrans" cxnId="{3F02740A-8E8A-4D82-8400-5076A4A2017B}">
      <dgm:prSet/>
      <dgm:spPr/>
      <dgm:t>
        <a:bodyPr/>
        <a:lstStyle/>
        <a:p>
          <a:endParaRPr lang="ru-RU"/>
        </a:p>
      </dgm:t>
    </dgm:pt>
    <dgm:pt modelId="{9FB74CB3-0F10-47C1-80C0-2EDF09C03E91}">
      <dgm:prSet phldrT="[Текст]"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Простая схема управления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95F1BF61-8AF4-42FB-A6A2-95120EC0B612}" type="parTrans" cxnId="{58F27153-1B2B-4724-84A0-039BFE2AF4DC}">
      <dgm:prSet/>
      <dgm:spPr/>
      <dgm:t>
        <a:bodyPr/>
        <a:lstStyle/>
        <a:p>
          <a:endParaRPr lang="ru-RU"/>
        </a:p>
      </dgm:t>
    </dgm:pt>
    <dgm:pt modelId="{345F72AC-2C94-479D-9405-EECA53BD3EE2}" type="sibTrans" cxnId="{58F27153-1B2B-4724-84A0-039BFE2AF4DC}">
      <dgm:prSet/>
      <dgm:spPr/>
      <dgm:t>
        <a:bodyPr/>
        <a:lstStyle/>
        <a:p>
          <a:endParaRPr lang="ru-RU"/>
        </a:p>
      </dgm:t>
    </dgm:pt>
    <dgm:pt modelId="{2D3442CB-A4B8-4C2E-B843-6BD41C4663EB}">
      <dgm:prSet phldrT="[Текст]"/>
      <dgm:spPr/>
      <dgm:t>
        <a:bodyPr/>
        <a:lstStyle/>
        <a:p>
          <a:r>
            <a:rPr lang="ru-RU" dirty="0" smtClean="0">
              <a:latin typeface="Franklin Gothic Medium" panose="020B0603020102020204" pitchFamily="34" charset="0"/>
            </a:rPr>
            <a:t>Недостатки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F4DA81C9-B8C0-4413-A28F-533FA597567F}" type="parTrans" cxnId="{121D36AF-31A1-43BA-A3E6-F6B457217CB9}">
      <dgm:prSet/>
      <dgm:spPr/>
      <dgm:t>
        <a:bodyPr/>
        <a:lstStyle/>
        <a:p>
          <a:endParaRPr lang="ru-RU"/>
        </a:p>
      </dgm:t>
    </dgm:pt>
    <dgm:pt modelId="{A2E83A99-795C-434B-97AE-29B1630F0641}" type="sibTrans" cxnId="{121D36AF-31A1-43BA-A3E6-F6B457217CB9}">
      <dgm:prSet/>
      <dgm:spPr/>
      <dgm:t>
        <a:bodyPr/>
        <a:lstStyle/>
        <a:p>
          <a:endParaRPr lang="ru-RU"/>
        </a:p>
      </dgm:t>
    </dgm:pt>
    <dgm:pt modelId="{DFD093E1-69FA-46B4-8E9E-512BEE6BC69C}">
      <dgm:prSet phldrT="[Текст]"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Высокая изнашиваемость деталей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50C61AE0-CC79-40DF-882D-C7412C42F43E}" type="parTrans" cxnId="{196CF444-8DCA-424E-80F9-F6D6E190A84E}">
      <dgm:prSet/>
      <dgm:spPr/>
      <dgm:t>
        <a:bodyPr/>
        <a:lstStyle/>
        <a:p>
          <a:endParaRPr lang="ru-RU"/>
        </a:p>
      </dgm:t>
    </dgm:pt>
    <dgm:pt modelId="{41DCFFB9-A7EF-4C16-BBC3-BFB56ADE51DB}" type="sibTrans" cxnId="{196CF444-8DCA-424E-80F9-F6D6E190A84E}">
      <dgm:prSet/>
      <dgm:spPr/>
      <dgm:t>
        <a:bodyPr/>
        <a:lstStyle/>
        <a:p>
          <a:endParaRPr lang="ru-RU"/>
        </a:p>
      </dgm:t>
    </dgm:pt>
    <dgm:pt modelId="{CF53C1FC-7DDF-4B9A-B708-9CE329F0A443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Большое энергопотребление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E3AC748B-4DC8-4F92-9659-EDF2EA403D09}" type="parTrans" cxnId="{BB463EF9-FBCA-4764-B5AD-9147D5FD9C81}">
      <dgm:prSet/>
      <dgm:spPr/>
      <dgm:t>
        <a:bodyPr/>
        <a:lstStyle/>
        <a:p>
          <a:endParaRPr lang="ru-RU"/>
        </a:p>
      </dgm:t>
    </dgm:pt>
    <dgm:pt modelId="{16AE5681-C993-49A1-9F5B-57737B7A7612}" type="sibTrans" cxnId="{BB463EF9-FBCA-4764-B5AD-9147D5FD9C81}">
      <dgm:prSet/>
      <dgm:spPr/>
      <dgm:t>
        <a:bodyPr/>
        <a:lstStyle/>
        <a:p>
          <a:endParaRPr lang="ru-RU"/>
        </a:p>
      </dgm:t>
    </dgm:pt>
    <dgm:pt modelId="{E16F1D21-9C9B-4E5F-82E6-8C4AB1B84DF8}">
      <dgm:prSet/>
      <dgm:spPr/>
      <dgm:t>
        <a:bodyPr/>
        <a:lstStyle/>
        <a:p>
          <a:r>
            <a:rPr lang="ru-RU" altLang="ru-RU" dirty="0" err="1" smtClean="0">
              <a:solidFill>
                <a:srgbClr val="E02025"/>
              </a:solidFill>
              <a:latin typeface="Franklin Gothic Medium" panose="020B0603020102020204" pitchFamily="34" charset="0"/>
            </a:rPr>
            <a:t>Пожароопасность</a:t>
          </a:r>
          <a:endParaRPr lang="de-DE" altLang="ru-RU" dirty="0">
            <a:solidFill>
              <a:srgbClr val="E02025"/>
            </a:solidFill>
            <a:latin typeface="Franklin Gothic Medium" panose="020B0603020102020204" pitchFamily="34" charset="0"/>
          </a:endParaRPr>
        </a:p>
      </dgm:t>
    </dgm:pt>
    <dgm:pt modelId="{C28BDFED-4AE0-492C-8928-5170AA08BA08}" type="parTrans" cxnId="{FF5B926F-3769-496E-8DE1-0AAFE271EFC1}">
      <dgm:prSet/>
      <dgm:spPr/>
      <dgm:t>
        <a:bodyPr/>
        <a:lstStyle/>
        <a:p>
          <a:endParaRPr lang="ru-RU"/>
        </a:p>
      </dgm:t>
    </dgm:pt>
    <dgm:pt modelId="{08BCC60B-40D3-45C6-990A-0794F308A943}" type="sibTrans" cxnId="{FF5B926F-3769-496E-8DE1-0AAFE271EFC1}">
      <dgm:prSet/>
      <dgm:spPr/>
      <dgm:t>
        <a:bodyPr/>
        <a:lstStyle/>
        <a:p>
          <a:endParaRPr lang="ru-RU"/>
        </a:p>
      </dgm:t>
    </dgm:pt>
    <dgm:pt modelId="{6F1FBBB0-1902-45BD-9ADF-99E8732586C7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Непостоянная плотность брикетов</a:t>
          </a:r>
          <a:r>
            <a:rPr lang="de-DE" altLang="ru-RU" dirty="0" smtClean="0">
              <a:latin typeface="Franklin Gothic Medium" panose="020B0603020102020204" pitchFamily="34" charset="0"/>
            </a:rPr>
            <a:t> 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86084B68-603D-4309-B05D-C9B037B770C5}" type="parTrans" cxnId="{6C215E0A-C73B-45BE-9A88-D2D1DB3B83CB}">
      <dgm:prSet/>
      <dgm:spPr/>
      <dgm:t>
        <a:bodyPr/>
        <a:lstStyle/>
        <a:p>
          <a:endParaRPr lang="ru-RU"/>
        </a:p>
      </dgm:t>
    </dgm:pt>
    <dgm:pt modelId="{395A1C6F-7AF8-45C2-9601-BFD420116CD0}" type="sibTrans" cxnId="{6C215E0A-C73B-45BE-9A88-D2D1DB3B83CB}">
      <dgm:prSet/>
      <dgm:spPr/>
      <dgm:t>
        <a:bodyPr/>
        <a:lstStyle/>
        <a:p>
          <a:endParaRPr lang="ru-RU"/>
        </a:p>
      </dgm:t>
    </dgm:pt>
    <dgm:pt modelId="{C3F7DEA1-5197-4FA6-B1A1-EAE094AEF78F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Чувствительность к неоднородности фракции сырья</a:t>
          </a:r>
          <a:endParaRPr lang="ru-RU" altLang="ru-RU" dirty="0">
            <a:latin typeface="Franklin Gothic Medium" panose="020B0603020102020204" pitchFamily="34" charset="0"/>
          </a:endParaRPr>
        </a:p>
      </dgm:t>
    </dgm:pt>
    <dgm:pt modelId="{11B4EFED-9A73-4F24-919C-BA3569D7E5BD}" type="parTrans" cxnId="{47DC969E-D9D7-4E15-BE9D-70F3985C798F}">
      <dgm:prSet/>
      <dgm:spPr/>
      <dgm:t>
        <a:bodyPr/>
        <a:lstStyle/>
        <a:p>
          <a:endParaRPr lang="ru-RU"/>
        </a:p>
      </dgm:t>
    </dgm:pt>
    <dgm:pt modelId="{AE58EFCD-2307-402A-871F-D14B765263A0}" type="sibTrans" cxnId="{47DC969E-D9D7-4E15-BE9D-70F3985C798F}">
      <dgm:prSet/>
      <dgm:spPr/>
      <dgm:t>
        <a:bodyPr/>
        <a:lstStyle/>
        <a:p>
          <a:endParaRPr lang="ru-RU"/>
        </a:p>
      </dgm:t>
    </dgm:pt>
    <dgm:pt modelId="{9C733E3E-A682-4E7B-A702-A32CC7AA0464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Необходимость дополнительной обработки брикета (торцовки)</a:t>
          </a:r>
          <a:endParaRPr lang="ru-RU" altLang="ru-RU" dirty="0">
            <a:latin typeface="Franklin Gothic Medium" panose="020B0603020102020204" pitchFamily="34" charset="0"/>
          </a:endParaRPr>
        </a:p>
      </dgm:t>
    </dgm:pt>
    <dgm:pt modelId="{D8311EC3-52AB-4F2B-A176-4BAE7A491493}" type="parTrans" cxnId="{06D7265C-4744-4CEF-8161-5641EEBACAA2}">
      <dgm:prSet/>
      <dgm:spPr/>
      <dgm:t>
        <a:bodyPr/>
        <a:lstStyle/>
        <a:p>
          <a:endParaRPr lang="ru-RU"/>
        </a:p>
      </dgm:t>
    </dgm:pt>
    <dgm:pt modelId="{F9931239-9A30-4CA4-AC52-69CC8208E556}" type="sibTrans" cxnId="{06D7265C-4744-4CEF-8161-5641EEBACAA2}">
      <dgm:prSet/>
      <dgm:spPr/>
      <dgm:t>
        <a:bodyPr/>
        <a:lstStyle/>
        <a:p>
          <a:endParaRPr lang="ru-RU"/>
        </a:p>
      </dgm:t>
    </dgm:pt>
    <dgm:pt modelId="{9BBF606C-663E-4713-BE4B-F7AC795F09FA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Необходимость принудительного охлаждения брикетов</a:t>
          </a:r>
          <a:endParaRPr lang="ru-RU" altLang="ru-RU" dirty="0">
            <a:latin typeface="Franklin Gothic Medium" panose="020B0603020102020204" pitchFamily="34" charset="0"/>
          </a:endParaRPr>
        </a:p>
      </dgm:t>
    </dgm:pt>
    <dgm:pt modelId="{283DACEE-85BD-4157-B123-4F23E84BA050}" type="parTrans" cxnId="{DFE3E11D-69E0-4C00-B511-23AEE189EE8F}">
      <dgm:prSet/>
      <dgm:spPr/>
      <dgm:t>
        <a:bodyPr/>
        <a:lstStyle/>
        <a:p>
          <a:endParaRPr lang="ru-RU"/>
        </a:p>
      </dgm:t>
    </dgm:pt>
    <dgm:pt modelId="{BF801A11-F177-4DD1-B2A1-85AC5B728D0C}" type="sibTrans" cxnId="{DFE3E11D-69E0-4C00-B511-23AEE189EE8F}">
      <dgm:prSet/>
      <dgm:spPr/>
      <dgm:t>
        <a:bodyPr/>
        <a:lstStyle/>
        <a:p>
          <a:endParaRPr lang="ru-RU"/>
        </a:p>
      </dgm:t>
    </dgm:pt>
    <dgm:pt modelId="{695F591F-8728-4675-90B5-8BD6111B0F40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Опасность самопроизвольного воспламенения брикетов в течении 24 часов после изготовления</a:t>
          </a:r>
          <a:endParaRPr lang="ru-RU" altLang="ru-RU" dirty="0">
            <a:latin typeface="Franklin Gothic Medium" panose="020B0603020102020204" pitchFamily="34" charset="0"/>
          </a:endParaRPr>
        </a:p>
      </dgm:t>
    </dgm:pt>
    <dgm:pt modelId="{661FA9BC-A03B-4CEB-BA32-A9D8620320A4}" type="parTrans" cxnId="{23616D24-8F1F-44DE-9147-E8F839168C8A}">
      <dgm:prSet/>
      <dgm:spPr/>
      <dgm:t>
        <a:bodyPr/>
        <a:lstStyle/>
        <a:p>
          <a:endParaRPr lang="ru-RU"/>
        </a:p>
      </dgm:t>
    </dgm:pt>
    <dgm:pt modelId="{CBC6DC19-33F2-44DD-AD64-574EFE77A713}" type="sibTrans" cxnId="{23616D24-8F1F-44DE-9147-E8F839168C8A}">
      <dgm:prSet/>
      <dgm:spPr/>
      <dgm:t>
        <a:bodyPr/>
        <a:lstStyle/>
        <a:p>
          <a:endParaRPr lang="ru-RU"/>
        </a:p>
      </dgm:t>
    </dgm:pt>
    <dgm:pt modelId="{E44ABC23-1B16-4F9F-BC5F-3B113E70DA5C}" type="pres">
      <dgm:prSet presAssocID="{3B94A133-82DE-4A15-9A56-8C3121098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210BC-4BA4-4322-A798-88B2B9184D2B}" type="pres">
      <dgm:prSet presAssocID="{762D9262-B73F-4DE6-921C-3615D0AF4CD9}" presName="composite" presStyleCnt="0"/>
      <dgm:spPr/>
    </dgm:pt>
    <dgm:pt modelId="{1B69A6DB-FE0E-4124-B1AF-1B7290A9977D}" type="pres">
      <dgm:prSet presAssocID="{762D9262-B73F-4DE6-921C-3615D0AF4CD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B31DC-9A01-4916-8D15-26D414334D37}" type="pres">
      <dgm:prSet presAssocID="{762D9262-B73F-4DE6-921C-3615D0AF4CD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BFEDE-F842-4AEF-87BE-972D98959536}" type="pres">
      <dgm:prSet presAssocID="{C43E3763-B578-4F87-BFBA-2DE38AAD7222}" presName="space" presStyleCnt="0"/>
      <dgm:spPr/>
    </dgm:pt>
    <dgm:pt modelId="{7E3AAEEB-76D3-4A60-89C5-D635327BAE8D}" type="pres">
      <dgm:prSet presAssocID="{2D3442CB-A4B8-4C2E-B843-6BD41C4663EB}" presName="composite" presStyleCnt="0"/>
      <dgm:spPr/>
    </dgm:pt>
    <dgm:pt modelId="{076F31DF-FF4B-40E5-BC60-1FF15E7EB4B9}" type="pres">
      <dgm:prSet presAssocID="{2D3442CB-A4B8-4C2E-B843-6BD41C4663E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FF72B-FA57-4071-90CE-879BDD1F5D1D}" type="pres">
      <dgm:prSet presAssocID="{2D3442CB-A4B8-4C2E-B843-6BD41C4663E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0516D2-8379-4E44-AE6B-79E61F7A26BA}" type="presOf" srcId="{DFD093E1-69FA-46B4-8E9E-512BEE6BC69C}" destId="{2ABFF72B-FA57-4071-90CE-879BDD1F5D1D}" srcOrd="0" destOrd="0" presId="urn:microsoft.com/office/officeart/2005/8/layout/hList1"/>
    <dgm:cxn modelId="{06D7265C-4744-4CEF-8161-5641EEBACAA2}" srcId="{2D3442CB-A4B8-4C2E-B843-6BD41C4663EB}" destId="{9C733E3E-A682-4E7B-A702-A32CC7AA0464}" srcOrd="5" destOrd="0" parTransId="{D8311EC3-52AB-4F2B-A176-4BAE7A491493}" sibTransId="{F9931239-9A30-4CA4-AC52-69CC8208E556}"/>
    <dgm:cxn modelId="{B2D75539-2116-46D7-8266-4D57CA2B6143}" srcId="{3B94A133-82DE-4A15-9A56-8C312109846D}" destId="{762D9262-B73F-4DE6-921C-3615D0AF4CD9}" srcOrd="0" destOrd="0" parTransId="{7C0C9D2F-847B-4616-BB84-D0D647DD7108}" sibTransId="{C43E3763-B578-4F87-BFBA-2DE38AAD7222}"/>
    <dgm:cxn modelId="{F49B476D-40FD-4AA0-9B7A-72B4D82BB46C}" type="presOf" srcId="{6F1FBBB0-1902-45BD-9ADF-99E8732586C7}" destId="{2ABFF72B-FA57-4071-90CE-879BDD1F5D1D}" srcOrd="0" destOrd="3" presId="urn:microsoft.com/office/officeart/2005/8/layout/hList1"/>
    <dgm:cxn modelId="{23616D24-8F1F-44DE-9147-E8F839168C8A}" srcId="{2D3442CB-A4B8-4C2E-B843-6BD41C4663EB}" destId="{695F591F-8728-4675-90B5-8BD6111B0F40}" srcOrd="7" destOrd="0" parTransId="{661FA9BC-A03B-4CEB-BA32-A9D8620320A4}" sibTransId="{CBC6DC19-33F2-44DD-AD64-574EFE77A713}"/>
    <dgm:cxn modelId="{3F02740A-8E8A-4D82-8400-5076A4A2017B}" srcId="{762D9262-B73F-4DE6-921C-3615D0AF4CD9}" destId="{2AA6AEFE-B735-4391-8B29-D147833DCC1E}" srcOrd="0" destOrd="0" parTransId="{F72A41FF-6E8F-42B2-9007-CEAA5F629B28}" sibTransId="{E8CEB26D-FBA9-435C-A9D3-E6A57AF9AFD1}"/>
    <dgm:cxn modelId="{002DF8A1-631E-438B-99D3-C31486358406}" type="presOf" srcId="{C3F7DEA1-5197-4FA6-B1A1-EAE094AEF78F}" destId="{2ABFF72B-FA57-4071-90CE-879BDD1F5D1D}" srcOrd="0" destOrd="4" presId="urn:microsoft.com/office/officeart/2005/8/layout/hList1"/>
    <dgm:cxn modelId="{89975980-1C89-464C-95A2-CB11B2A5DEC5}" type="presOf" srcId="{695F591F-8728-4675-90B5-8BD6111B0F40}" destId="{2ABFF72B-FA57-4071-90CE-879BDD1F5D1D}" srcOrd="0" destOrd="7" presId="urn:microsoft.com/office/officeart/2005/8/layout/hList1"/>
    <dgm:cxn modelId="{C580A4FC-CE20-4C12-ABE6-D058898D879D}" type="presOf" srcId="{9BBF606C-663E-4713-BE4B-F7AC795F09FA}" destId="{2ABFF72B-FA57-4071-90CE-879BDD1F5D1D}" srcOrd="0" destOrd="6" presId="urn:microsoft.com/office/officeart/2005/8/layout/hList1"/>
    <dgm:cxn modelId="{0D02DEB0-3460-4138-A1A3-CF48F9B557AF}" type="presOf" srcId="{2AA6AEFE-B735-4391-8B29-D147833DCC1E}" destId="{BD9B31DC-9A01-4916-8D15-26D414334D37}" srcOrd="0" destOrd="0" presId="urn:microsoft.com/office/officeart/2005/8/layout/hList1"/>
    <dgm:cxn modelId="{94C458A9-EF68-45CF-81E3-07F433220D6F}" type="presOf" srcId="{762D9262-B73F-4DE6-921C-3615D0AF4CD9}" destId="{1B69A6DB-FE0E-4124-B1AF-1B7290A9977D}" srcOrd="0" destOrd="0" presId="urn:microsoft.com/office/officeart/2005/8/layout/hList1"/>
    <dgm:cxn modelId="{B5FE220A-05B2-4B2B-A928-5CBA2ADEB525}" type="presOf" srcId="{3B94A133-82DE-4A15-9A56-8C312109846D}" destId="{E44ABC23-1B16-4F9F-BC5F-3B113E70DA5C}" srcOrd="0" destOrd="0" presId="urn:microsoft.com/office/officeart/2005/8/layout/hList1"/>
    <dgm:cxn modelId="{BB463EF9-FBCA-4764-B5AD-9147D5FD9C81}" srcId="{2D3442CB-A4B8-4C2E-B843-6BD41C4663EB}" destId="{CF53C1FC-7DDF-4B9A-B708-9CE329F0A443}" srcOrd="1" destOrd="0" parTransId="{E3AC748B-4DC8-4F92-9659-EDF2EA403D09}" sibTransId="{16AE5681-C993-49A1-9F5B-57737B7A7612}"/>
    <dgm:cxn modelId="{196CF444-8DCA-424E-80F9-F6D6E190A84E}" srcId="{2D3442CB-A4B8-4C2E-B843-6BD41C4663EB}" destId="{DFD093E1-69FA-46B4-8E9E-512BEE6BC69C}" srcOrd="0" destOrd="0" parTransId="{50C61AE0-CC79-40DF-882D-C7412C42F43E}" sibTransId="{41DCFFB9-A7EF-4C16-BBC3-BFB56ADE51DB}"/>
    <dgm:cxn modelId="{E57ABDF4-8632-4365-9F2A-E3BE70B8CBAA}" type="presOf" srcId="{CF53C1FC-7DDF-4B9A-B708-9CE329F0A443}" destId="{2ABFF72B-FA57-4071-90CE-879BDD1F5D1D}" srcOrd="0" destOrd="1" presId="urn:microsoft.com/office/officeart/2005/8/layout/hList1"/>
    <dgm:cxn modelId="{8362B667-425A-400C-8CD5-FEAC2901C930}" type="presOf" srcId="{E16F1D21-9C9B-4E5F-82E6-8C4AB1B84DF8}" destId="{2ABFF72B-FA57-4071-90CE-879BDD1F5D1D}" srcOrd="0" destOrd="2" presId="urn:microsoft.com/office/officeart/2005/8/layout/hList1"/>
    <dgm:cxn modelId="{3B4CEEA0-A4C4-436A-A34F-BCFACF423E3B}" type="presOf" srcId="{9C733E3E-A682-4E7B-A702-A32CC7AA0464}" destId="{2ABFF72B-FA57-4071-90CE-879BDD1F5D1D}" srcOrd="0" destOrd="5" presId="urn:microsoft.com/office/officeart/2005/8/layout/hList1"/>
    <dgm:cxn modelId="{58F27153-1B2B-4724-84A0-039BFE2AF4DC}" srcId="{762D9262-B73F-4DE6-921C-3615D0AF4CD9}" destId="{9FB74CB3-0F10-47C1-80C0-2EDF09C03E91}" srcOrd="1" destOrd="0" parTransId="{95F1BF61-8AF4-42FB-A6A2-95120EC0B612}" sibTransId="{345F72AC-2C94-479D-9405-EECA53BD3EE2}"/>
    <dgm:cxn modelId="{FF5B926F-3769-496E-8DE1-0AAFE271EFC1}" srcId="{2D3442CB-A4B8-4C2E-B843-6BD41C4663EB}" destId="{E16F1D21-9C9B-4E5F-82E6-8C4AB1B84DF8}" srcOrd="2" destOrd="0" parTransId="{C28BDFED-4AE0-492C-8928-5170AA08BA08}" sibTransId="{08BCC60B-40D3-45C6-990A-0794F308A943}"/>
    <dgm:cxn modelId="{6C215E0A-C73B-45BE-9A88-D2D1DB3B83CB}" srcId="{2D3442CB-A4B8-4C2E-B843-6BD41C4663EB}" destId="{6F1FBBB0-1902-45BD-9ADF-99E8732586C7}" srcOrd="3" destOrd="0" parTransId="{86084B68-603D-4309-B05D-C9B037B770C5}" sibTransId="{395A1C6F-7AF8-45C2-9601-BFD420116CD0}"/>
    <dgm:cxn modelId="{DFE3E11D-69E0-4C00-B511-23AEE189EE8F}" srcId="{2D3442CB-A4B8-4C2E-B843-6BD41C4663EB}" destId="{9BBF606C-663E-4713-BE4B-F7AC795F09FA}" srcOrd="6" destOrd="0" parTransId="{283DACEE-85BD-4157-B123-4F23E84BA050}" sibTransId="{BF801A11-F177-4DD1-B2A1-85AC5B728D0C}"/>
    <dgm:cxn modelId="{121D36AF-31A1-43BA-A3E6-F6B457217CB9}" srcId="{3B94A133-82DE-4A15-9A56-8C312109846D}" destId="{2D3442CB-A4B8-4C2E-B843-6BD41C4663EB}" srcOrd="1" destOrd="0" parTransId="{F4DA81C9-B8C0-4413-A28F-533FA597567F}" sibTransId="{A2E83A99-795C-434B-97AE-29B1630F0641}"/>
    <dgm:cxn modelId="{47DC969E-D9D7-4E15-BE9D-70F3985C798F}" srcId="{2D3442CB-A4B8-4C2E-B843-6BD41C4663EB}" destId="{C3F7DEA1-5197-4FA6-B1A1-EAE094AEF78F}" srcOrd="4" destOrd="0" parTransId="{11B4EFED-9A73-4F24-919C-BA3569D7E5BD}" sibTransId="{AE58EFCD-2307-402A-871F-D14B765263A0}"/>
    <dgm:cxn modelId="{CB22395F-3C51-4701-A55F-99FA7C50EE44}" type="presOf" srcId="{2D3442CB-A4B8-4C2E-B843-6BD41C4663EB}" destId="{076F31DF-FF4B-40E5-BC60-1FF15E7EB4B9}" srcOrd="0" destOrd="0" presId="urn:microsoft.com/office/officeart/2005/8/layout/hList1"/>
    <dgm:cxn modelId="{7105C9A7-CDA7-4CCF-9E48-0DB3145E2CD4}" type="presOf" srcId="{9FB74CB3-0F10-47C1-80C0-2EDF09C03E91}" destId="{BD9B31DC-9A01-4916-8D15-26D414334D37}" srcOrd="0" destOrd="1" presId="urn:microsoft.com/office/officeart/2005/8/layout/hList1"/>
    <dgm:cxn modelId="{7425D725-F660-4EDD-9AE6-6197CB6704C0}" type="presParOf" srcId="{E44ABC23-1B16-4F9F-BC5F-3B113E70DA5C}" destId="{14D210BC-4BA4-4322-A798-88B2B9184D2B}" srcOrd="0" destOrd="0" presId="urn:microsoft.com/office/officeart/2005/8/layout/hList1"/>
    <dgm:cxn modelId="{C5E8DD83-F506-40DD-A499-A934F227DE3C}" type="presParOf" srcId="{14D210BC-4BA4-4322-A798-88B2B9184D2B}" destId="{1B69A6DB-FE0E-4124-B1AF-1B7290A9977D}" srcOrd="0" destOrd="0" presId="urn:microsoft.com/office/officeart/2005/8/layout/hList1"/>
    <dgm:cxn modelId="{62BA99E1-78E6-4CB7-A764-439A99548836}" type="presParOf" srcId="{14D210BC-4BA4-4322-A798-88B2B9184D2B}" destId="{BD9B31DC-9A01-4916-8D15-26D414334D37}" srcOrd="1" destOrd="0" presId="urn:microsoft.com/office/officeart/2005/8/layout/hList1"/>
    <dgm:cxn modelId="{7CDF6224-1FC7-489F-A2FA-F83E8130F090}" type="presParOf" srcId="{E44ABC23-1B16-4F9F-BC5F-3B113E70DA5C}" destId="{344BFEDE-F842-4AEF-87BE-972D98959536}" srcOrd="1" destOrd="0" presId="urn:microsoft.com/office/officeart/2005/8/layout/hList1"/>
    <dgm:cxn modelId="{2BB9F48B-9382-413F-9172-EB14AD9FDE04}" type="presParOf" srcId="{E44ABC23-1B16-4F9F-BC5F-3B113E70DA5C}" destId="{7E3AAEEB-76D3-4A60-89C5-D635327BAE8D}" srcOrd="2" destOrd="0" presId="urn:microsoft.com/office/officeart/2005/8/layout/hList1"/>
    <dgm:cxn modelId="{9F35D054-555B-4D1B-AA5F-A33CFDBA0A9C}" type="presParOf" srcId="{7E3AAEEB-76D3-4A60-89C5-D635327BAE8D}" destId="{076F31DF-FF4B-40E5-BC60-1FF15E7EB4B9}" srcOrd="0" destOrd="0" presId="urn:microsoft.com/office/officeart/2005/8/layout/hList1"/>
    <dgm:cxn modelId="{B67EF3B6-65FB-4374-80B8-C75EFA5FC866}" type="presParOf" srcId="{7E3AAEEB-76D3-4A60-89C5-D635327BAE8D}" destId="{2ABFF72B-FA57-4071-90CE-879BDD1F5D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4A133-82DE-4A15-9A56-8C31210984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2D9262-B73F-4DE6-921C-3615D0AF4CD9}">
      <dgm:prSet phldrT="[Текст]"/>
      <dgm:spPr/>
      <dgm:t>
        <a:bodyPr/>
        <a:lstStyle/>
        <a:p>
          <a:r>
            <a:rPr lang="ru-RU" dirty="0" smtClean="0">
              <a:latin typeface="Franklin Gothic Medium" panose="020B0603020102020204" pitchFamily="34" charset="0"/>
            </a:rPr>
            <a:t>Преимущества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7C0C9D2F-847B-4616-BB84-D0D647DD7108}" type="parTrans" cxnId="{B2D75539-2116-46D7-8266-4D57CA2B6143}">
      <dgm:prSet/>
      <dgm:spPr/>
      <dgm:t>
        <a:bodyPr/>
        <a:lstStyle/>
        <a:p>
          <a:endParaRPr lang="ru-RU"/>
        </a:p>
      </dgm:t>
    </dgm:pt>
    <dgm:pt modelId="{C43E3763-B578-4F87-BFBA-2DE38AAD7222}" type="sibTrans" cxnId="{B2D75539-2116-46D7-8266-4D57CA2B6143}">
      <dgm:prSet/>
      <dgm:spPr/>
      <dgm:t>
        <a:bodyPr/>
        <a:lstStyle/>
        <a:p>
          <a:endParaRPr lang="ru-RU"/>
        </a:p>
      </dgm:t>
    </dgm:pt>
    <dgm:pt modelId="{2AA6AEFE-B735-4391-8B29-D147833DCC1E}">
      <dgm:prSet phldrT="[Текст]"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Высокая производительность</a:t>
          </a:r>
          <a:r>
            <a:rPr lang="de-DE" altLang="ru-RU" dirty="0" smtClean="0">
              <a:latin typeface="Franklin Gothic Medium" panose="020B0603020102020204" pitchFamily="34" charset="0"/>
            </a:rPr>
            <a:t> 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F72A41FF-6E8F-42B2-9007-CEAA5F629B28}" type="parTrans" cxnId="{3F02740A-8E8A-4D82-8400-5076A4A2017B}">
      <dgm:prSet/>
      <dgm:spPr/>
      <dgm:t>
        <a:bodyPr/>
        <a:lstStyle/>
        <a:p>
          <a:endParaRPr lang="ru-RU"/>
        </a:p>
      </dgm:t>
    </dgm:pt>
    <dgm:pt modelId="{E8CEB26D-FBA9-435C-A9D3-E6A57AF9AFD1}" type="sibTrans" cxnId="{3F02740A-8E8A-4D82-8400-5076A4A2017B}">
      <dgm:prSet/>
      <dgm:spPr/>
      <dgm:t>
        <a:bodyPr/>
        <a:lstStyle/>
        <a:p>
          <a:endParaRPr lang="ru-RU"/>
        </a:p>
      </dgm:t>
    </dgm:pt>
    <dgm:pt modelId="{2D3442CB-A4B8-4C2E-B843-6BD41C4663EB}">
      <dgm:prSet phldrT="[Текст]"/>
      <dgm:spPr/>
      <dgm:t>
        <a:bodyPr/>
        <a:lstStyle/>
        <a:p>
          <a:r>
            <a:rPr lang="ru-RU" dirty="0" smtClean="0">
              <a:latin typeface="Franklin Gothic Medium" panose="020B0603020102020204" pitchFamily="34" charset="0"/>
            </a:rPr>
            <a:t>Недостатки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F4DA81C9-B8C0-4413-A28F-533FA597567F}" type="parTrans" cxnId="{121D36AF-31A1-43BA-A3E6-F6B457217CB9}">
      <dgm:prSet/>
      <dgm:spPr/>
      <dgm:t>
        <a:bodyPr/>
        <a:lstStyle/>
        <a:p>
          <a:endParaRPr lang="ru-RU"/>
        </a:p>
      </dgm:t>
    </dgm:pt>
    <dgm:pt modelId="{A2E83A99-795C-434B-97AE-29B1630F0641}" type="sibTrans" cxnId="{121D36AF-31A1-43BA-A3E6-F6B457217CB9}">
      <dgm:prSet/>
      <dgm:spPr/>
      <dgm:t>
        <a:bodyPr/>
        <a:lstStyle/>
        <a:p>
          <a:endParaRPr lang="ru-RU"/>
        </a:p>
      </dgm:t>
    </dgm:pt>
    <dgm:pt modelId="{DFD093E1-69FA-46B4-8E9E-512BEE6BC69C}">
      <dgm:prSet phldrT="[Текст]"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Высокая изнашиваемость деталей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50C61AE0-CC79-40DF-882D-C7412C42F43E}" type="parTrans" cxnId="{196CF444-8DCA-424E-80F9-F6D6E190A84E}">
      <dgm:prSet/>
      <dgm:spPr/>
      <dgm:t>
        <a:bodyPr/>
        <a:lstStyle/>
        <a:p>
          <a:endParaRPr lang="ru-RU"/>
        </a:p>
      </dgm:t>
    </dgm:pt>
    <dgm:pt modelId="{41DCFFB9-A7EF-4C16-BBC3-BFB56ADE51DB}" type="sibTrans" cxnId="{196CF444-8DCA-424E-80F9-F6D6E190A84E}">
      <dgm:prSet/>
      <dgm:spPr/>
      <dgm:t>
        <a:bodyPr/>
        <a:lstStyle/>
        <a:p>
          <a:endParaRPr lang="ru-RU"/>
        </a:p>
      </dgm:t>
    </dgm:pt>
    <dgm:pt modelId="{7AF8057E-7F06-4BEF-ACD1-6022120A8E9D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Большое энергопотребление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52DC8438-6E7F-4907-B9A9-499BDF823A18}" type="parTrans" cxnId="{3ACFA929-8651-4225-AF70-5EC1A859AF7E}">
      <dgm:prSet/>
      <dgm:spPr/>
      <dgm:t>
        <a:bodyPr/>
        <a:lstStyle/>
        <a:p>
          <a:endParaRPr lang="ru-RU"/>
        </a:p>
      </dgm:t>
    </dgm:pt>
    <dgm:pt modelId="{6AFE3A24-35CE-4690-B260-5D181BE43920}" type="sibTrans" cxnId="{3ACFA929-8651-4225-AF70-5EC1A859AF7E}">
      <dgm:prSet/>
      <dgm:spPr/>
      <dgm:t>
        <a:bodyPr/>
        <a:lstStyle/>
        <a:p>
          <a:endParaRPr lang="ru-RU"/>
        </a:p>
      </dgm:t>
    </dgm:pt>
    <dgm:pt modelId="{02E612A1-BC14-49D3-91C1-AA782E414D13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Трение</a:t>
          </a:r>
          <a:r>
            <a:rPr lang="de-DE" altLang="ru-RU" dirty="0" smtClean="0">
              <a:latin typeface="Franklin Gothic Medium" panose="020B0603020102020204" pitchFamily="34" charset="0"/>
            </a:rPr>
            <a:t> = </a:t>
          </a:r>
          <a:r>
            <a:rPr lang="ru-RU" altLang="ru-RU" dirty="0" smtClean="0">
              <a:latin typeface="Franklin Gothic Medium" panose="020B0603020102020204" pitchFamily="34" charset="0"/>
            </a:rPr>
            <a:t>нагрев</a:t>
          </a:r>
          <a:r>
            <a:rPr lang="de-DE" altLang="ru-RU" dirty="0" smtClean="0">
              <a:latin typeface="Franklin Gothic Medium" panose="020B0603020102020204" pitchFamily="34" charset="0"/>
            </a:rPr>
            <a:t> =&gt;</a:t>
          </a:r>
          <a:r>
            <a:rPr lang="ru-RU" altLang="ru-RU" dirty="0" err="1" smtClean="0">
              <a:solidFill>
                <a:srgbClr val="E02025"/>
              </a:solidFill>
              <a:latin typeface="Franklin Gothic Medium" panose="020B0603020102020204" pitchFamily="34" charset="0"/>
            </a:rPr>
            <a:t>пожароопасность</a:t>
          </a:r>
          <a:endParaRPr lang="ru-RU" altLang="ru-RU" dirty="0">
            <a:latin typeface="Franklin Gothic Medium" panose="020B0603020102020204" pitchFamily="34" charset="0"/>
          </a:endParaRPr>
        </a:p>
      </dgm:t>
    </dgm:pt>
    <dgm:pt modelId="{26AD5A67-8B36-4E4D-9C8A-24D9047FBA79}" type="parTrans" cxnId="{161DA3AB-8E79-45F1-802D-E35BD6B7BB32}">
      <dgm:prSet/>
      <dgm:spPr/>
      <dgm:t>
        <a:bodyPr/>
        <a:lstStyle/>
        <a:p>
          <a:endParaRPr lang="ru-RU"/>
        </a:p>
      </dgm:t>
    </dgm:pt>
    <dgm:pt modelId="{C85E669E-B221-4521-A735-E9648016E2EA}" type="sibTrans" cxnId="{161DA3AB-8E79-45F1-802D-E35BD6B7BB32}">
      <dgm:prSet/>
      <dgm:spPr/>
      <dgm:t>
        <a:bodyPr/>
        <a:lstStyle/>
        <a:p>
          <a:endParaRPr lang="ru-RU"/>
        </a:p>
      </dgm:t>
    </dgm:pt>
    <dgm:pt modelId="{682B5890-2BF9-4EBF-ACE2-133C283D889C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Непостоянная плотность брикетов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4793E716-DE11-49DB-B70B-AA41A941B351}" type="parTrans" cxnId="{90E384A0-7E98-4D7C-9062-2680E3B724E1}">
      <dgm:prSet/>
      <dgm:spPr/>
      <dgm:t>
        <a:bodyPr/>
        <a:lstStyle/>
        <a:p>
          <a:endParaRPr lang="ru-RU"/>
        </a:p>
      </dgm:t>
    </dgm:pt>
    <dgm:pt modelId="{D39F8B19-42C8-49CF-80AF-26AA57AE4152}" type="sibTrans" cxnId="{90E384A0-7E98-4D7C-9062-2680E3B724E1}">
      <dgm:prSet/>
      <dgm:spPr/>
      <dgm:t>
        <a:bodyPr/>
        <a:lstStyle/>
        <a:p>
          <a:endParaRPr lang="ru-RU"/>
        </a:p>
      </dgm:t>
    </dgm:pt>
    <dgm:pt modelId="{27B965A6-B5E5-4AD9-A014-EB2D79243CA8}">
      <dgm:prSet/>
      <dgm:spPr/>
      <dgm:t>
        <a:bodyPr/>
        <a:lstStyle/>
        <a:p>
          <a:r>
            <a:rPr lang="ru-RU" altLang="ru-RU" dirty="0" err="1" smtClean="0">
              <a:latin typeface="Franklin Gothic Medium" panose="020B0603020102020204" pitchFamily="34" charset="0"/>
            </a:rPr>
            <a:t>Чуствительность</a:t>
          </a:r>
          <a:r>
            <a:rPr lang="ru-RU" altLang="ru-RU" dirty="0" smtClean="0">
              <a:latin typeface="Franklin Gothic Medium" panose="020B0603020102020204" pitchFamily="34" charset="0"/>
            </a:rPr>
            <a:t> к неоднородности фракции сырья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4DD4C1F6-497D-4109-A260-9E15DFD78EE7}" type="parTrans" cxnId="{57FF5006-F0A4-4007-B1E1-7BE2E051BAFA}">
      <dgm:prSet/>
      <dgm:spPr/>
      <dgm:t>
        <a:bodyPr/>
        <a:lstStyle/>
        <a:p>
          <a:endParaRPr lang="ru-RU"/>
        </a:p>
      </dgm:t>
    </dgm:pt>
    <dgm:pt modelId="{A5E93909-8620-48C9-ABFF-F4C5313BE2D6}" type="sibTrans" cxnId="{57FF5006-F0A4-4007-B1E1-7BE2E051BAFA}">
      <dgm:prSet/>
      <dgm:spPr/>
      <dgm:t>
        <a:bodyPr/>
        <a:lstStyle/>
        <a:p>
          <a:endParaRPr lang="ru-RU"/>
        </a:p>
      </dgm:t>
    </dgm:pt>
    <dgm:pt modelId="{391345C0-CE3E-434A-AD27-AFD11ED7A210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Трудно складировать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22B7144C-4E89-4F1E-9022-13FB6EEC4AB8}" type="parTrans" cxnId="{458F2FCB-032E-4102-8992-9B101C7F106E}">
      <dgm:prSet/>
      <dgm:spPr/>
      <dgm:t>
        <a:bodyPr/>
        <a:lstStyle/>
        <a:p>
          <a:endParaRPr lang="ru-RU"/>
        </a:p>
      </dgm:t>
    </dgm:pt>
    <dgm:pt modelId="{1D260D03-D673-4CC6-B39B-12754461A4FE}" type="sibTrans" cxnId="{458F2FCB-032E-4102-8992-9B101C7F106E}">
      <dgm:prSet/>
      <dgm:spPr/>
      <dgm:t>
        <a:bodyPr/>
        <a:lstStyle/>
        <a:p>
          <a:endParaRPr lang="ru-RU"/>
        </a:p>
      </dgm:t>
    </dgm:pt>
    <dgm:pt modelId="{E44ABC23-1B16-4F9F-BC5F-3B113E70DA5C}" type="pres">
      <dgm:prSet presAssocID="{3B94A133-82DE-4A15-9A56-8C3121098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210BC-4BA4-4322-A798-88B2B9184D2B}" type="pres">
      <dgm:prSet presAssocID="{762D9262-B73F-4DE6-921C-3615D0AF4CD9}" presName="composite" presStyleCnt="0"/>
      <dgm:spPr/>
    </dgm:pt>
    <dgm:pt modelId="{1B69A6DB-FE0E-4124-B1AF-1B7290A9977D}" type="pres">
      <dgm:prSet presAssocID="{762D9262-B73F-4DE6-921C-3615D0AF4CD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B31DC-9A01-4916-8D15-26D414334D37}" type="pres">
      <dgm:prSet presAssocID="{762D9262-B73F-4DE6-921C-3615D0AF4CD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BFEDE-F842-4AEF-87BE-972D98959536}" type="pres">
      <dgm:prSet presAssocID="{C43E3763-B578-4F87-BFBA-2DE38AAD7222}" presName="space" presStyleCnt="0"/>
      <dgm:spPr/>
    </dgm:pt>
    <dgm:pt modelId="{7E3AAEEB-76D3-4A60-89C5-D635327BAE8D}" type="pres">
      <dgm:prSet presAssocID="{2D3442CB-A4B8-4C2E-B843-6BD41C4663EB}" presName="composite" presStyleCnt="0"/>
      <dgm:spPr/>
    </dgm:pt>
    <dgm:pt modelId="{076F31DF-FF4B-40E5-BC60-1FF15E7EB4B9}" type="pres">
      <dgm:prSet presAssocID="{2D3442CB-A4B8-4C2E-B843-6BD41C4663E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FF72B-FA57-4071-90CE-879BDD1F5D1D}" type="pres">
      <dgm:prSet presAssocID="{2D3442CB-A4B8-4C2E-B843-6BD41C4663E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1DA3AB-8E79-45F1-802D-E35BD6B7BB32}" srcId="{2D3442CB-A4B8-4C2E-B843-6BD41C4663EB}" destId="{02E612A1-BC14-49D3-91C1-AA782E414D13}" srcOrd="2" destOrd="0" parTransId="{26AD5A67-8B36-4E4D-9C8A-24D9047FBA79}" sibTransId="{C85E669E-B221-4521-A735-E9648016E2EA}"/>
    <dgm:cxn modelId="{458F2FCB-032E-4102-8992-9B101C7F106E}" srcId="{2D3442CB-A4B8-4C2E-B843-6BD41C4663EB}" destId="{391345C0-CE3E-434A-AD27-AFD11ED7A210}" srcOrd="5" destOrd="0" parTransId="{22B7144C-4E89-4F1E-9022-13FB6EEC4AB8}" sibTransId="{1D260D03-D673-4CC6-B39B-12754461A4FE}"/>
    <dgm:cxn modelId="{79CC3C11-A4E0-4212-8706-6D22181B760F}" type="presOf" srcId="{27B965A6-B5E5-4AD9-A014-EB2D79243CA8}" destId="{2ABFF72B-FA57-4071-90CE-879BDD1F5D1D}" srcOrd="0" destOrd="4" presId="urn:microsoft.com/office/officeart/2005/8/layout/hList1"/>
    <dgm:cxn modelId="{92240A3C-021F-4117-A342-C9457ECAD425}" type="presOf" srcId="{02E612A1-BC14-49D3-91C1-AA782E414D13}" destId="{2ABFF72B-FA57-4071-90CE-879BDD1F5D1D}" srcOrd="0" destOrd="2" presId="urn:microsoft.com/office/officeart/2005/8/layout/hList1"/>
    <dgm:cxn modelId="{E5C7FE2F-D9D6-444E-BFAB-794617299186}" type="presOf" srcId="{682B5890-2BF9-4EBF-ACE2-133C283D889C}" destId="{2ABFF72B-FA57-4071-90CE-879BDD1F5D1D}" srcOrd="0" destOrd="3" presId="urn:microsoft.com/office/officeart/2005/8/layout/hList1"/>
    <dgm:cxn modelId="{681819EE-50BE-4A38-BCDB-04F5A3FB0999}" type="presOf" srcId="{7AF8057E-7F06-4BEF-ACD1-6022120A8E9D}" destId="{2ABFF72B-FA57-4071-90CE-879BDD1F5D1D}" srcOrd="0" destOrd="1" presId="urn:microsoft.com/office/officeart/2005/8/layout/hList1"/>
    <dgm:cxn modelId="{B2D75539-2116-46D7-8266-4D57CA2B6143}" srcId="{3B94A133-82DE-4A15-9A56-8C312109846D}" destId="{762D9262-B73F-4DE6-921C-3615D0AF4CD9}" srcOrd="0" destOrd="0" parTransId="{7C0C9D2F-847B-4616-BB84-D0D647DD7108}" sibTransId="{C43E3763-B578-4F87-BFBA-2DE38AAD7222}"/>
    <dgm:cxn modelId="{3F02740A-8E8A-4D82-8400-5076A4A2017B}" srcId="{762D9262-B73F-4DE6-921C-3615D0AF4CD9}" destId="{2AA6AEFE-B735-4391-8B29-D147833DCC1E}" srcOrd="0" destOrd="0" parTransId="{F72A41FF-6E8F-42B2-9007-CEAA5F629B28}" sibTransId="{E8CEB26D-FBA9-435C-A9D3-E6A57AF9AFD1}"/>
    <dgm:cxn modelId="{63A9CEA4-A1B3-4BBD-BB17-A28A258C40A7}" type="presOf" srcId="{762D9262-B73F-4DE6-921C-3615D0AF4CD9}" destId="{1B69A6DB-FE0E-4124-B1AF-1B7290A9977D}" srcOrd="0" destOrd="0" presId="urn:microsoft.com/office/officeart/2005/8/layout/hList1"/>
    <dgm:cxn modelId="{3ACFA929-8651-4225-AF70-5EC1A859AF7E}" srcId="{2D3442CB-A4B8-4C2E-B843-6BD41C4663EB}" destId="{7AF8057E-7F06-4BEF-ACD1-6022120A8E9D}" srcOrd="1" destOrd="0" parTransId="{52DC8438-6E7F-4907-B9A9-499BDF823A18}" sibTransId="{6AFE3A24-35CE-4690-B260-5D181BE43920}"/>
    <dgm:cxn modelId="{B7F1EC5F-C464-4F25-ACE1-C85B2BAFC851}" type="presOf" srcId="{391345C0-CE3E-434A-AD27-AFD11ED7A210}" destId="{2ABFF72B-FA57-4071-90CE-879BDD1F5D1D}" srcOrd="0" destOrd="5" presId="urn:microsoft.com/office/officeart/2005/8/layout/hList1"/>
    <dgm:cxn modelId="{196CF444-8DCA-424E-80F9-F6D6E190A84E}" srcId="{2D3442CB-A4B8-4C2E-B843-6BD41C4663EB}" destId="{DFD093E1-69FA-46B4-8E9E-512BEE6BC69C}" srcOrd="0" destOrd="0" parTransId="{50C61AE0-CC79-40DF-882D-C7412C42F43E}" sibTransId="{41DCFFB9-A7EF-4C16-BBC3-BFB56ADE51DB}"/>
    <dgm:cxn modelId="{C4FE6592-AD10-4FEC-B2E6-3937340AD302}" type="presOf" srcId="{3B94A133-82DE-4A15-9A56-8C312109846D}" destId="{E44ABC23-1B16-4F9F-BC5F-3B113E70DA5C}" srcOrd="0" destOrd="0" presId="urn:microsoft.com/office/officeart/2005/8/layout/hList1"/>
    <dgm:cxn modelId="{A5A28345-D07A-427A-9356-13F243693AD0}" type="presOf" srcId="{2AA6AEFE-B735-4391-8B29-D147833DCC1E}" destId="{BD9B31DC-9A01-4916-8D15-26D414334D37}" srcOrd="0" destOrd="0" presId="urn:microsoft.com/office/officeart/2005/8/layout/hList1"/>
    <dgm:cxn modelId="{121D36AF-31A1-43BA-A3E6-F6B457217CB9}" srcId="{3B94A133-82DE-4A15-9A56-8C312109846D}" destId="{2D3442CB-A4B8-4C2E-B843-6BD41C4663EB}" srcOrd="1" destOrd="0" parTransId="{F4DA81C9-B8C0-4413-A28F-533FA597567F}" sibTransId="{A2E83A99-795C-434B-97AE-29B1630F0641}"/>
    <dgm:cxn modelId="{90E384A0-7E98-4D7C-9062-2680E3B724E1}" srcId="{2D3442CB-A4B8-4C2E-B843-6BD41C4663EB}" destId="{682B5890-2BF9-4EBF-ACE2-133C283D889C}" srcOrd="3" destOrd="0" parTransId="{4793E716-DE11-49DB-B70B-AA41A941B351}" sibTransId="{D39F8B19-42C8-49CF-80AF-26AA57AE4152}"/>
    <dgm:cxn modelId="{ACACE61B-406B-4A5A-9886-DAA0DD4D6C23}" type="presOf" srcId="{DFD093E1-69FA-46B4-8E9E-512BEE6BC69C}" destId="{2ABFF72B-FA57-4071-90CE-879BDD1F5D1D}" srcOrd="0" destOrd="0" presId="urn:microsoft.com/office/officeart/2005/8/layout/hList1"/>
    <dgm:cxn modelId="{57FF5006-F0A4-4007-B1E1-7BE2E051BAFA}" srcId="{2D3442CB-A4B8-4C2E-B843-6BD41C4663EB}" destId="{27B965A6-B5E5-4AD9-A014-EB2D79243CA8}" srcOrd="4" destOrd="0" parTransId="{4DD4C1F6-497D-4109-A260-9E15DFD78EE7}" sibTransId="{A5E93909-8620-48C9-ABFF-F4C5313BE2D6}"/>
    <dgm:cxn modelId="{12D1D1C5-939B-48B0-81B5-42452CDA8DA0}" type="presOf" srcId="{2D3442CB-A4B8-4C2E-B843-6BD41C4663EB}" destId="{076F31DF-FF4B-40E5-BC60-1FF15E7EB4B9}" srcOrd="0" destOrd="0" presId="urn:microsoft.com/office/officeart/2005/8/layout/hList1"/>
    <dgm:cxn modelId="{92C5BDE5-8B62-418A-9C22-91A6EE815762}" type="presParOf" srcId="{E44ABC23-1B16-4F9F-BC5F-3B113E70DA5C}" destId="{14D210BC-4BA4-4322-A798-88B2B9184D2B}" srcOrd="0" destOrd="0" presId="urn:microsoft.com/office/officeart/2005/8/layout/hList1"/>
    <dgm:cxn modelId="{6DD33D25-0CC0-4657-8695-2BA9DC71A2F6}" type="presParOf" srcId="{14D210BC-4BA4-4322-A798-88B2B9184D2B}" destId="{1B69A6DB-FE0E-4124-B1AF-1B7290A9977D}" srcOrd="0" destOrd="0" presId="urn:microsoft.com/office/officeart/2005/8/layout/hList1"/>
    <dgm:cxn modelId="{7178F31F-0817-4ACE-9EEF-9184D5127760}" type="presParOf" srcId="{14D210BC-4BA4-4322-A798-88B2B9184D2B}" destId="{BD9B31DC-9A01-4916-8D15-26D414334D37}" srcOrd="1" destOrd="0" presId="urn:microsoft.com/office/officeart/2005/8/layout/hList1"/>
    <dgm:cxn modelId="{50CF06DB-54C6-42FC-BE26-BB5AF5E9D9D7}" type="presParOf" srcId="{E44ABC23-1B16-4F9F-BC5F-3B113E70DA5C}" destId="{344BFEDE-F842-4AEF-87BE-972D98959536}" srcOrd="1" destOrd="0" presId="urn:microsoft.com/office/officeart/2005/8/layout/hList1"/>
    <dgm:cxn modelId="{2D2310EB-54E9-4D40-A6F8-58F3BC14A099}" type="presParOf" srcId="{E44ABC23-1B16-4F9F-BC5F-3B113E70DA5C}" destId="{7E3AAEEB-76D3-4A60-89C5-D635327BAE8D}" srcOrd="2" destOrd="0" presId="urn:microsoft.com/office/officeart/2005/8/layout/hList1"/>
    <dgm:cxn modelId="{B90CA526-FF91-4B6F-ADA3-A587BDD3A4FB}" type="presParOf" srcId="{7E3AAEEB-76D3-4A60-89C5-D635327BAE8D}" destId="{076F31DF-FF4B-40E5-BC60-1FF15E7EB4B9}" srcOrd="0" destOrd="0" presId="urn:microsoft.com/office/officeart/2005/8/layout/hList1"/>
    <dgm:cxn modelId="{A94C87B9-1E6C-458C-A5A0-AD1E81B98BBE}" type="presParOf" srcId="{7E3AAEEB-76D3-4A60-89C5-D635327BAE8D}" destId="{2ABFF72B-FA57-4071-90CE-879BDD1F5D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94A133-82DE-4A15-9A56-8C31210984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2D9262-B73F-4DE6-921C-3615D0AF4CD9}">
      <dgm:prSet phldrT="[Текст]"/>
      <dgm:spPr/>
      <dgm:t>
        <a:bodyPr/>
        <a:lstStyle/>
        <a:p>
          <a:r>
            <a:rPr lang="ru-RU" dirty="0" smtClean="0">
              <a:latin typeface="Franklin Gothic Medium" panose="020B0603020102020204" pitchFamily="34" charset="0"/>
            </a:rPr>
            <a:t>Преимущества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7C0C9D2F-847B-4616-BB84-D0D647DD7108}" type="parTrans" cxnId="{B2D75539-2116-46D7-8266-4D57CA2B6143}">
      <dgm:prSet/>
      <dgm:spPr/>
      <dgm:t>
        <a:bodyPr/>
        <a:lstStyle/>
        <a:p>
          <a:endParaRPr lang="ru-RU"/>
        </a:p>
      </dgm:t>
    </dgm:pt>
    <dgm:pt modelId="{C43E3763-B578-4F87-BFBA-2DE38AAD7222}" type="sibTrans" cxnId="{B2D75539-2116-46D7-8266-4D57CA2B6143}">
      <dgm:prSet/>
      <dgm:spPr/>
      <dgm:t>
        <a:bodyPr/>
        <a:lstStyle/>
        <a:p>
          <a:endParaRPr lang="ru-RU"/>
        </a:p>
      </dgm:t>
    </dgm:pt>
    <dgm:pt modelId="{2AA6AEFE-B735-4391-8B29-D147833DCC1E}">
      <dgm:prSet phldrT="[Текст]"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Невысокая стоимость оборудования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F72A41FF-6E8F-42B2-9007-CEAA5F629B28}" type="parTrans" cxnId="{3F02740A-8E8A-4D82-8400-5076A4A2017B}">
      <dgm:prSet/>
      <dgm:spPr/>
      <dgm:t>
        <a:bodyPr/>
        <a:lstStyle/>
        <a:p>
          <a:endParaRPr lang="ru-RU"/>
        </a:p>
      </dgm:t>
    </dgm:pt>
    <dgm:pt modelId="{E8CEB26D-FBA9-435C-A9D3-E6A57AF9AFD1}" type="sibTrans" cxnId="{3F02740A-8E8A-4D82-8400-5076A4A2017B}">
      <dgm:prSet/>
      <dgm:spPr/>
      <dgm:t>
        <a:bodyPr/>
        <a:lstStyle/>
        <a:p>
          <a:endParaRPr lang="ru-RU"/>
        </a:p>
      </dgm:t>
    </dgm:pt>
    <dgm:pt modelId="{2D3442CB-A4B8-4C2E-B843-6BD41C4663EB}">
      <dgm:prSet phldrT="[Текст]"/>
      <dgm:spPr/>
      <dgm:t>
        <a:bodyPr/>
        <a:lstStyle/>
        <a:p>
          <a:r>
            <a:rPr lang="ru-RU" dirty="0" smtClean="0">
              <a:latin typeface="Franklin Gothic Medium" panose="020B0603020102020204" pitchFamily="34" charset="0"/>
            </a:rPr>
            <a:t>Недостатки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F4DA81C9-B8C0-4413-A28F-533FA597567F}" type="parTrans" cxnId="{121D36AF-31A1-43BA-A3E6-F6B457217CB9}">
      <dgm:prSet/>
      <dgm:spPr/>
      <dgm:t>
        <a:bodyPr/>
        <a:lstStyle/>
        <a:p>
          <a:endParaRPr lang="ru-RU"/>
        </a:p>
      </dgm:t>
    </dgm:pt>
    <dgm:pt modelId="{A2E83A99-795C-434B-97AE-29B1630F0641}" type="sibTrans" cxnId="{121D36AF-31A1-43BA-A3E6-F6B457217CB9}">
      <dgm:prSet/>
      <dgm:spPr/>
      <dgm:t>
        <a:bodyPr/>
        <a:lstStyle/>
        <a:p>
          <a:endParaRPr lang="ru-RU"/>
        </a:p>
      </dgm:t>
    </dgm:pt>
    <dgm:pt modelId="{DFD093E1-69FA-46B4-8E9E-512BEE6BC69C}">
      <dgm:prSet phldrT="[Текст]"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Высокая изнашиваемость деталей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50C61AE0-CC79-40DF-882D-C7412C42F43E}" type="parTrans" cxnId="{196CF444-8DCA-424E-80F9-F6D6E190A84E}">
      <dgm:prSet/>
      <dgm:spPr/>
      <dgm:t>
        <a:bodyPr/>
        <a:lstStyle/>
        <a:p>
          <a:endParaRPr lang="ru-RU"/>
        </a:p>
      </dgm:t>
    </dgm:pt>
    <dgm:pt modelId="{41DCFFB9-A7EF-4C16-BBC3-BFB56ADE51DB}" type="sibTrans" cxnId="{196CF444-8DCA-424E-80F9-F6D6E190A84E}">
      <dgm:prSet/>
      <dgm:spPr/>
      <dgm:t>
        <a:bodyPr/>
        <a:lstStyle/>
        <a:p>
          <a:endParaRPr lang="ru-RU"/>
        </a:p>
      </dgm:t>
    </dgm:pt>
    <dgm:pt modelId="{299A2B56-0A9B-4DC1-9E14-F404E03C7592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Небольшие габариты</a:t>
          </a:r>
          <a:endParaRPr lang="ru-RU" altLang="ru-RU" dirty="0">
            <a:latin typeface="Franklin Gothic Medium" panose="020B0603020102020204" pitchFamily="34" charset="0"/>
          </a:endParaRPr>
        </a:p>
      </dgm:t>
    </dgm:pt>
    <dgm:pt modelId="{86EC319B-0B84-49EA-967E-843998589310}" type="parTrans" cxnId="{3AF386FF-1EC8-4A7D-95C0-0681AE9CAEE9}">
      <dgm:prSet/>
      <dgm:spPr/>
      <dgm:t>
        <a:bodyPr/>
        <a:lstStyle/>
        <a:p>
          <a:endParaRPr lang="ru-RU"/>
        </a:p>
      </dgm:t>
    </dgm:pt>
    <dgm:pt modelId="{3834D3AF-A202-47FF-B6BC-1A62A50DCA44}" type="sibTrans" cxnId="{3AF386FF-1EC8-4A7D-95C0-0681AE9CAEE9}">
      <dgm:prSet/>
      <dgm:spPr/>
      <dgm:t>
        <a:bodyPr/>
        <a:lstStyle/>
        <a:p>
          <a:endParaRPr lang="ru-RU"/>
        </a:p>
      </dgm:t>
    </dgm:pt>
    <dgm:pt modelId="{63BE9B97-C98C-45AF-9598-E3F05AD66B7D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Низкое энергопотребление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07850F6A-6059-4ACC-9D4B-3901453BED0C}" type="parTrans" cxnId="{A265C62D-0FF6-4B8D-90E0-B47CEE01842A}">
      <dgm:prSet/>
      <dgm:spPr/>
      <dgm:t>
        <a:bodyPr/>
        <a:lstStyle/>
        <a:p>
          <a:endParaRPr lang="ru-RU"/>
        </a:p>
      </dgm:t>
    </dgm:pt>
    <dgm:pt modelId="{45B46F72-A9EF-49D3-B4CC-EAC6658A54C7}" type="sibTrans" cxnId="{A265C62D-0FF6-4B8D-90E0-B47CEE01842A}">
      <dgm:prSet/>
      <dgm:spPr/>
      <dgm:t>
        <a:bodyPr/>
        <a:lstStyle/>
        <a:p>
          <a:endParaRPr lang="ru-RU"/>
        </a:p>
      </dgm:t>
    </dgm:pt>
    <dgm:pt modelId="{A1D11222-328E-49E2-A578-B381F7590BF2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Низкая плотность брикетов</a:t>
          </a:r>
          <a:r>
            <a:rPr lang="de-DE" altLang="ru-RU" dirty="0" smtClean="0">
              <a:latin typeface="Franklin Gothic Medium" panose="020B0603020102020204" pitchFamily="34" charset="0"/>
            </a:rPr>
            <a:t> 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BF241B6B-A8AD-45FA-9FC9-C4ED12530604}" type="parTrans" cxnId="{21DABC9F-DC0B-4275-8FAF-CF0BCD0DD2A3}">
      <dgm:prSet/>
      <dgm:spPr/>
      <dgm:t>
        <a:bodyPr/>
        <a:lstStyle/>
        <a:p>
          <a:endParaRPr lang="ru-RU"/>
        </a:p>
      </dgm:t>
    </dgm:pt>
    <dgm:pt modelId="{A6A088CC-784F-42B1-8518-BA81B6FA2657}" type="sibTrans" cxnId="{21DABC9F-DC0B-4275-8FAF-CF0BCD0DD2A3}">
      <dgm:prSet/>
      <dgm:spPr/>
      <dgm:t>
        <a:bodyPr/>
        <a:lstStyle/>
        <a:p>
          <a:endParaRPr lang="ru-RU"/>
        </a:p>
      </dgm:t>
    </dgm:pt>
    <dgm:pt modelId="{BFC54395-7314-4BA4-990F-03FFB2A0AB6A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Чувствительность к неоднородности фракции сырья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206331FF-E973-4EAD-8FCE-8B68FFCA271C}" type="parTrans" cxnId="{16E05046-E4ED-4E89-A074-3E7781C7068A}">
      <dgm:prSet/>
      <dgm:spPr/>
      <dgm:t>
        <a:bodyPr/>
        <a:lstStyle/>
        <a:p>
          <a:endParaRPr lang="ru-RU"/>
        </a:p>
      </dgm:t>
    </dgm:pt>
    <dgm:pt modelId="{BECE0850-D37C-4941-B86C-CB5BA201F76D}" type="sibTrans" cxnId="{16E05046-E4ED-4E89-A074-3E7781C7068A}">
      <dgm:prSet/>
      <dgm:spPr/>
      <dgm:t>
        <a:bodyPr/>
        <a:lstStyle/>
        <a:p>
          <a:endParaRPr lang="ru-RU"/>
        </a:p>
      </dgm:t>
    </dgm:pt>
    <dgm:pt modelId="{0B0CDE3C-9448-49AB-9134-A62F5B9BE75F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Низкая производительность</a:t>
          </a:r>
          <a:endParaRPr lang="ru-RU" altLang="ru-RU" dirty="0">
            <a:latin typeface="Franklin Gothic Medium" panose="020B0603020102020204" pitchFamily="34" charset="0"/>
          </a:endParaRPr>
        </a:p>
      </dgm:t>
    </dgm:pt>
    <dgm:pt modelId="{FE7CA1BC-A9C0-4CA7-8A9A-5CC11C71D565}" type="parTrans" cxnId="{84C2E878-C9BA-44D7-840B-DE8C9B1751CC}">
      <dgm:prSet/>
      <dgm:spPr/>
      <dgm:t>
        <a:bodyPr/>
        <a:lstStyle/>
        <a:p>
          <a:endParaRPr lang="ru-RU"/>
        </a:p>
      </dgm:t>
    </dgm:pt>
    <dgm:pt modelId="{D626DC82-D6CC-47B9-ADBB-890B0E54C4A5}" type="sibTrans" cxnId="{84C2E878-C9BA-44D7-840B-DE8C9B1751CC}">
      <dgm:prSet/>
      <dgm:spPr/>
      <dgm:t>
        <a:bodyPr/>
        <a:lstStyle/>
        <a:p>
          <a:endParaRPr lang="ru-RU"/>
        </a:p>
      </dgm:t>
    </dgm:pt>
    <dgm:pt modelId="{458DF6AE-54DB-469C-A2DA-12B0797A8F74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Трудно складировать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6ECCC78B-932A-4143-9737-3F4E288BCECC}" type="parTrans" cxnId="{DCD9AF25-7BF0-4846-B27E-8A755EAADFAA}">
      <dgm:prSet/>
      <dgm:spPr/>
      <dgm:t>
        <a:bodyPr/>
        <a:lstStyle/>
        <a:p>
          <a:endParaRPr lang="ru-RU"/>
        </a:p>
      </dgm:t>
    </dgm:pt>
    <dgm:pt modelId="{0A57488A-18AF-4D69-90FC-06342C2EF7D5}" type="sibTrans" cxnId="{DCD9AF25-7BF0-4846-B27E-8A755EAADFAA}">
      <dgm:prSet/>
      <dgm:spPr/>
      <dgm:t>
        <a:bodyPr/>
        <a:lstStyle/>
        <a:p>
          <a:endParaRPr lang="ru-RU"/>
        </a:p>
      </dgm:t>
    </dgm:pt>
    <dgm:pt modelId="{E44ABC23-1B16-4F9F-BC5F-3B113E70DA5C}" type="pres">
      <dgm:prSet presAssocID="{3B94A133-82DE-4A15-9A56-8C3121098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210BC-4BA4-4322-A798-88B2B9184D2B}" type="pres">
      <dgm:prSet presAssocID="{762D9262-B73F-4DE6-921C-3615D0AF4CD9}" presName="composite" presStyleCnt="0"/>
      <dgm:spPr/>
    </dgm:pt>
    <dgm:pt modelId="{1B69A6DB-FE0E-4124-B1AF-1B7290A9977D}" type="pres">
      <dgm:prSet presAssocID="{762D9262-B73F-4DE6-921C-3615D0AF4CD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B31DC-9A01-4916-8D15-26D414334D37}" type="pres">
      <dgm:prSet presAssocID="{762D9262-B73F-4DE6-921C-3615D0AF4CD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BFEDE-F842-4AEF-87BE-972D98959536}" type="pres">
      <dgm:prSet presAssocID="{C43E3763-B578-4F87-BFBA-2DE38AAD7222}" presName="space" presStyleCnt="0"/>
      <dgm:spPr/>
    </dgm:pt>
    <dgm:pt modelId="{7E3AAEEB-76D3-4A60-89C5-D635327BAE8D}" type="pres">
      <dgm:prSet presAssocID="{2D3442CB-A4B8-4C2E-B843-6BD41C4663EB}" presName="composite" presStyleCnt="0"/>
      <dgm:spPr/>
    </dgm:pt>
    <dgm:pt modelId="{076F31DF-FF4B-40E5-BC60-1FF15E7EB4B9}" type="pres">
      <dgm:prSet presAssocID="{2D3442CB-A4B8-4C2E-B843-6BD41C4663E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FF72B-FA57-4071-90CE-879BDD1F5D1D}" type="pres">
      <dgm:prSet presAssocID="{2D3442CB-A4B8-4C2E-B843-6BD41C4663E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6E68D-6D9E-4A56-9B4A-96579372E394}" type="presOf" srcId="{299A2B56-0A9B-4DC1-9E14-F404E03C7592}" destId="{BD9B31DC-9A01-4916-8D15-26D414334D37}" srcOrd="0" destOrd="1" presId="urn:microsoft.com/office/officeart/2005/8/layout/hList1"/>
    <dgm:cxn modelId="{A265C62D-0FF6-4B8D-90E0-B47CEE01842A}" srcId="{762D9262-B73F-4DE6-921C-3615D0AF4CD9}" destId="{63BE9B97-C98C-45AF-9598-E3F05AD66B7D}" srcOrd="2" destOrd="0" parTransId="{07850F6A-6059-4ACC-9D4B-3901453BED0C}" sibTransId="{45B46F72-A9EF-49D3-B4CC-EAC6658A54C7}"/>
    <dgm:cxn modelId="{21DABC9F-DC0B-4275-8FAF-CF0BCD0DD2A3}" srcId="{2D3442CB-A4B8-4C2E-B843-6BD41C4663EB}" destId="{A1D11222-328E-49E2-A578-B381F7590BF2}" srcOrd="1" destOrd="0" parTransId="{BF241B6B-A8AD-45FA-9FC9-C4ED12530604}" sibTransId="{A6A088CC-784F-42B1-8518-BA81B6FA2657}"/>
    <dgm:cxn modelId="{F2F4C299-3034-43AF-A41A-007E293E60C5}" type="presOf" srcId="{A1D11222-328E-49E2-A578-B381F7590BF2}" destId="{2ABFF72B-FA57-4071-90CE-879BDD1F5D1D}" srcOrd="0" destOrd="1" presId="urn:microsoft.com/office/officeart/2005/8/layout/hList1"/>
    <dgm:cxn modelId="{50067989-134D-42B5-A88D-2ED2F94A63B1}" type="presOf" srcId="{3B94A133-82DE-4A15-9A56-8C312109846D}" destId="{E44ABC23-1B16-4F9F-BC5F-3B113E70DA5C}" srcOrd="0" destOrd="0" presId="urn:microsoft.com/office/officeart/2005/8/layout/hList1"/>
    <dgm:cxn modelId="{B2D75539-2116-46D7-8266-4D57CA2B6143}" srcId="{3B94A133-82DE-4A15-9A56-8C312109846D}" destId="{762D9262-B73F-4DE6-921C-3615D0AF4CD9}" srcOrd="0" destOrd="0" parTransId="{7C0C9D2F-847B-4616-BB84-D0D647DD7108}" sibTransId="{C43E3763-B578-4F87-BFBA-2DE38AAD7222}"/>
    <dgm:cxn modelId="{3F02740A-8E8A-4D82-8400-5076A4A2017B}" srcId="{762D9262-B73F-4DE6-921C-3615D0AF4CD9}" destId="{2AA6AEFE-B735-4391-8B29-D147833DCC1E}" srcOrd="0" destOrd="0" parTransId="{F72A41FF-6E8F-42B2-9007-CEAA5F629B28}" sibTransId="{E8CEB26D-FBA9-435C-A9D3-E6A57AF9AFD1}"/>
    <dgm:cxn modelId="{53544A94-3C9A-4CF5-84E0-4E1A0B7D526E}" type="presOf" srcId="{0B0CDE3C-9448-49AB-9134-A62F5B9BE75F}" destId="{2ABFF72B-FA57-4071-90CE-879BDD1F5D1D}" srcOrd="0" destOrd="3" presId="urn:microsoft.com/office/officeart/2005/8/layout/hList1"/>
    <dgm:cxn modelId="{84C2E878-C9BA-44D7-840B-DE8C9B1751CC}" srcId="{2D3442CB-A4B8-4C2E-B843-6BD41C4663EB}" destId="{0B0CDE3C-9448-49AB-9134-A62F5B9BE75F}" srcOrd="3" destOrd="0" parTransId="{FE7CA1BC-A9C0-4CA7-8A9A-5CC11C71D565}" sibTransId="{D626DC82-D6CC-47B9-ADBB-890B0E54C4A5}"/>
    <dgm:cxn modelId="{7C909F43-1645-4D08-9C79-F7D23F5F8A34}" type="presOf" srcId="{2D3442CB-A4B8-4C2E-B843-6BD41C4663EB}" destId="{076F31DF-FF4B-40E5-BC60-1FF15E7EB4B9}" srcOrd="0" destOrd="0" presId="urn:microsoft.com/office/officeart/2005/8/layout/hList1"/>
    <dgm:cxn modelId="{3AF386FF-1EC8-4A7D-95C0-0681AE9CAEE9}" srcId="{762D9262-B73F-4DE6-921C-3615D0AF4CD9}" destId="{299A2B56-0A9B-4DC1-9E14-F404E03C7592}" srcOrd="1" destOrd="0" parTransId="{86EC319B-0B84-49EA-967E-843998589310}" sibTransId="{3834D3AF-A202-47FF-B6BC-1A62A50DCA44}"/>
    <dgm:cxn modelId="{C19A3113-2630-4D34-AC43-905208AF4C5B}" type="presOf" srcId="{2AA6AEFE-B735-4391-8B29-D147833DCC1E}" destId="{BD9B31DC-9A01-4916-8D15-26D414334D37}" srcOrd="0" destOrd="0" presId="urn:microsoft.com/office/officeart/2005/8/layout/hList1"/>
    <dgm:cxn modelId="{196CF444-8DCA-424E-80F9-F6D6E190A84E}" srcId="{2D3442CB-A4B8-4C2E-B843-6BD41C4663EB}" destId="{DFD093E1-69FA-46B4-8E9E-512BEE6BC69C}" srcOrd="0" destOrd="0" parTransId="{50C61AE0-CC79-40DF-882D-C7412C42F43E}" sibTransId="{41DCFFB9-A7EF-4C16-BBC3-BFB56ADE51DB}"/>
    <dgm:cxn modelId="{16E05046-E4ED-4E89-A074-3E7781C7068A}" srcId="{2D3442CB-A4B8-4C2E-B843-6BD41C4663EB}" destId="{BFC54395-7314-4BA4-990F-03FFB2A0AB6A}" srcOrd="2" destOrd="0" parTransId="{206331FF-E973-4EAD-8FCE-8B68FFCA271C}" sibTransId="{BECE0850-D37C-4941-B86C-CB5BA201F76D}"/>
    <dgm:cxn modelId="{6C2D9392-FCAE-4EB5-AC43-11497F6A328F}" type="presOf" srcId="{63BE9B97-C98C-45AF-9598-E3F05AD66B7D}" destId="{BD9B31DC-9A01-4916-8D15-26D414334D37}" srcOrd="0" destOrd="2" presId="urn:microsoft.com/office/officeart/2005/8/layout/hList1"/>
    <dgm:cxn modelId="{A7772262-4D04-4663-91CD-792D35BA057C}" type="presOf" srcId="{458DF6AE-54DB-469C-A2DA-12B0797A8F74}" destId="{2ABFF72B-FA57-4071-90CE-879BDD1F5D1D}" srcOrd="0" destOrd="4" presId="urn:microsoft.com/office/officeart/2005/8/layout/hList1"/>
    <dgm:cxn modelId="{AF594D70-61E3-4EF1-8842-04FFED3ECEDA}" type="presOf" srcId="{BFC54395-7314-4BA4-990F-03FFB2A0AB6A}" destId="{2ABFF72B-FA57-4071-90CE-879BDD1F5D1D}" srcOrd="0" destOrd="2" presId="urn:microsoft.com/office/officeart/2005/8/layout/hList1"/>
    <dgm:cxn modelId="{E4745365-6836-4FBD-AC4E-FA7C2BA1BA94}" type="presOf" srcId="{762D9262-B73F-4DE6-921C-3615D0AF4CD9}" destId="{1B69A6DB-FE0E-4124-B1AF-1B7290A9977D}" srcOrd="0" destOrd="0" presId="urn:microsoft.com/office/officeart/2005/8/layout/hList1"/>
    <dgm:cxn modelId="{121D36AF-31A1-43BA-A3E6-F6B457217CB9}" srcId="{3B94A133-82DE-4A15-9A56-8C312109846D}" destId="{2D3442CB-A4B8-4C2E-B843-6BD41C4663EB}" srcOrd="1" destOrd="0" parTransId="{F4DA81C9-B8C0-4413-A28F-533FA597567F}" sibTransId="{A2E83A99-795C-434B-97AE-29B1630F0641}"/>
    <dgm:cxn modelId="{8D19A9A0-83D9-44FF-BC05-9C71777AC614}" type="presOf" srcId="{DFD093E1-69FA-46B4-8E9E-512BEE6BC69C}" destId="{2ABFF72B-FA57-4071-90CE-879BDD1F5D1D}" srcOrd="0" destOrd="0" presId="urn:microsoft.com/office/officeart/2005/8/layout/hList1"/>
    <dgm:cxn modelId="{DCD9AF25-7BF0-4846-B27E-8A755EAADFAA}" srcId="{2D3442CB-A4B8-4C2E-B843-6BD41C4663EB}" destId="{458DF6AE-54DB-469C-A2DA-12B0797A8F74}" srcOrd="4" destOrd="0" parTransId="{6ECCC78B-932A-4143-9737-3F4E288BCECC}" sibTransId="{0A57488A-18AF-4D69-90FC-06342C2EF7D5}"/>
    <dgm:cxn modelId="{88A5A108-D067-47B4-BDA6-6114E73C07A1}" type="presParOf" srcId="{E44ABC23-1B16-4F9F-BC5F-3B113E70DA5C}" destId="{14D210BC-4BA4-4322-A798-88B2B9184D2B}" srcOrd="0" destOrd="0" presId="urn:microsoft.com/office/officeart/2005/8/layout/hList1"/>
    <dgm:cxn modelId="{0ADB3963-EF01-4A15-A979-93CD9C247AF5}" type="presParOf" srcId="{14D210BC-4BA4-4322-A798-88B2B9184D2B}" destId="{1B69A6DB-FE0E-4124-B1AF-1B7290A9977D}" srcOrd="0" destOrd="0" presId="urn:microsoft.com/office/officeart/2005/8/layout/hList1"/>
    <dgm:cxn modelId="{85BA5849-D6CA-4131-A059-577C0EAFC6D0}" type="presParOf" srcId="{14D210BC-4BA4-4322-A798-88B2B9184D2B}" destId="{BD9B31DC-9A01-4916-8D15-26D414334D37}" srcOrd="1" destOrd="0" presId="urn:microsoft.com/office/officeart/2005/8/layout/hList1"/>
    <dgm:cxn modelId="{585B1813-F312-4BB9-A41D-C79E7854AD59}" type="presParOf" srcId="{E44ABC23-1B16-4F9F-BC5F-3B113E70DA5C}" destId="{344BFEDE-F842-4AEF-87BE-972D98959536}" srcOrd="1" destOrd="0" presId="urn:microsoft.com/office/officeart/2005/8/layout/hList1"/>
    <dgm:cxn modelId="{0A3DDA53-4559-44C2-9BAE-8C9552325AC2}" type="presParOf" srcId="{E44ABC23-1B16-4F9F-BC5F-3B113E70DA5C}" destId="{7E3AAEEB-76D3-4A60-89C5-D635327BAE8D}" srcOrd="2" destOrd="0" presId="urn:microsoft.com/office/officeart/2005/8/layout/hList1"/>
    <dgm:cxn modelId="{36FE47F9-F4AC-40AA-B4C2-96CDBC548F1B}" type="presParOf" srcId="{7E3AAEEB-76D3-4A60-89C5-D635327BAE8D}" destId="{076F31DF-FF4B-40E5-BC60-1FF15E7EB4B9}" srcOrd="0" destOrd="0" presId="urn:microsoft.com/office/officeart/2005/8/layout/hList1"/>
    <dgm:cxn modelId="{10C68AB4-142F-4AD5-9D9F-D813A9BB608E}" type="presParOf" srcId="{7E3AAEEB-76D3-4A60-89C5-D635327BAE8D}" destId="{2ABFF72B-FA57-4071-90CE-879BDD1F5D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94A133-82DE-4A15-9A56-8C31210984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2D9262-B73F-4DE6-921C-3615D0AF4CD9}">
      <dgm:prSet phldrT="[Текст]" custT="1"/>
      <dgm:spPr/>
      <dgm:t>
        <a:bodyPr/>
        <a:lstStyle/>
        <a:p>
          <a:r>
            <a:rPr lang="ru-RU" sz="2400" dirty="0" smtClean="0">
              <a:latin typeface="Franklin Gothic Medium" panose="020B0603020102020204" pitchFamily="34" charset="0"/>
            </a:rPr>
            <a:t>Преимущества</a:t>
          </a:r>
          <a:endParaRPr lang="ru-RU" sz="2400" dirty="0">
            <a:latin typeface="Franklin Gothic Medium" panose="020B0603020102020204" pitchFamily="34" charset="0"/>
          </a:endParaRPr>
        </a:p>
      </dgm:t>
    </dgm:pt>
    <dgm:pt modelId="{7C0C9D2F-847B-4616-BB84-D0D647DD7108}" type="parTrans" cxnId="{B2D75539-2116-46D7-8266-4D57CA2B6143}">
      <dgm:prSet/>
      <dgm:spPr/>
      <dgm:t>
        <a:bodyPr/>
        <a:lstStyle/>
        <a:p>
          <a:endParaRPr lang="ru-RU"/>
        </a:p>
      </dgm:t>
    </dgm:pt>
    <dgm:pt modelId="{C43E3763-B578-4F87-BFBA-2DE38AAD7222}" type="sibTrans" cxnId="{B2D75539-2116-46D7-8266-4D57CA2B6143}">
      <dgm:prSet/>
      <dgm:spPr/>
      <dgm:t>
        <a:bodyPr/>
        <a:lstStyle/>
        <a:p>
          <a:endParaRPr lang="ru-RU"/>
        </a:p>
      </dgm:t>
    </dgm:pt>
    <dgm:pt modelId="{2AA6AEFE-B735-4391-8B29-D147833DCC1E}">
      <dgm:prSet phldrT="[Текст]"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Высокая производительность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F72A41FF-6E8F-42B2-9007-CEAA5F629B28}" type="parTrans" cxnId="{3F02740A-8E8A-4D82-8400-5076A4A2017B}">
      <dgm:prSet/>
      <dgm:spPr/>
      <dgm:t>
        <a:bodyPr/>
        <a:lstStyle/>
        <a:p>
          <a:endParaRPr lang="ru-RU"/>
        </a:p>
      </dgm:t>
    </dgm:pt>
    <dgm:pt modelId="{E8CEB26D-FBA9-435C-A9D3-E6A57AF9AFD1}" type="sibTrans" cxnId="{3F02740A-8E8A-4D82-8400-5076A4A2017B}">
      <dgm:prSet/>
      <dgm:spPr/>
      <dgm:t>
        <a:bodyPr/>
        <a:lstStyle/>
        <a:p>
          <a:endParaRPr lang="ru-RU"/>
        </a:p>
      </dgm:t>
    </dgm:pt>
    <dgm:pt modelId="{2D3442CB-A4B8-4C2E-B843-6BD41C4663EB}">
      <dgm:prSet phldrT="[Текст]" custT="1"/>
      <dgm:spPr/>
      <dgm:t>
        <a:bodyPr/>
        <a:lstStyle/>
        <a:p>
          <a:r>
            <a:rPr lang="ru-RU" sz="2400" dirty="0" smtClean="0">
              <a:latin typeface="Franklin Gothic Medium" panose="020B0603020102020204" pitchFamily="34" charset="0"/>
            </a:rPr>
            <a:t>Недостатки</a:t>
          </a:r>
          <a:endParaRPr lang="ru-RU" sz="2400" dirty="0">
            <a:latin typeface="Franklin Gothic Medium" panose="020B0603020102020204" pitchFamily="34" charset="0"/>
          </a:endParaRPr>
        </a:p>
      </dgm:t>
    </dgm:pt>
    <dgm:pt modelId="{F4DA81C9-B8C0-4413-A28F-533FA597567F}" type="parTrans" cxnId="{121D36AF-31A1-43BA-A3E6-F6B457217CB9}">
      <dgm:prSet/>
      <dgm:spPr/>
      <dgm:t>
        <a:bodyPr/>
        <a:lstStyle/>
        <a:p>
          <a:endParaRPr lang="ru-RU"/>
        </a:p>
      </dgm:t>
    </dgm:pt>
    <dgm:pt modelId="{A2E83A99-795C-434B-97AE-29B1630F0641}" type="sibTrans" cxnId="{121D36AF-31A1-43BA-A3E6-F6B457217CB9}">
      <dgm:prSet/>
      <dgm:spPr/>
      <dgm:t>
        <a:bodyPr/>
        <a:lstStyle/>
        <a:p>
          <a:endParaRPr lang="ru-RU"/>
        </a:p>
      </dgm:t>
    </dgm:pt>
    <dgm:pt modelId="{DFD093E1-69FA-46B4-8E9E-512BEE6BC69C}">
      <dgm:prSet phldrT="[Текст]"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Высокая стоимость оборудования и монтажа</a:t>
          </a:r>
          <a:endParaRPr lang="ru-RU" dirty="0">
            <a:latin typeface="Franklin Gothic Medium" panose="020B0603020102020204" pitchFamily="34" charset="0"/>
          </a:endParaRPr>
        </a:p>
      </dgm:t>
    </dgm:pt>
    <dgm:pt modelId="{50C61AE0-CC79-40DF-882D-C7412C42F43E}" type="parTrans" cxnId="{196CF444-8DCA-424E-80F9-F6D6E190A84E}">
      <dgm:prSet/>
      <dgm:spPr/>
      <dgm:t>
        <a:bodyPr/>
        <a:lstStyle/>
        <a:p>
          <a:endParaRPr lang="ru-RU"/>
        </a:p>
      </dgm:t>
    </dgm:pt>
    <dgm:pt modelId="{41DCFFB9-A7EF-4C16-BBC3-BFB56ADE51DB}" type="sibTrans" cxnId="{196CF444-8DCA-424E-80F9-F6D6E190A84E}">
      <dgm:prSet/>
      <dgm:spPr/>
      <dgm:t>
        <a:bodyPr/>
        <a:lstStyle/>
        <a:p>
          <a:endParaRPr lang="ru-RU"/>
        </a:p>
      </dgm:t>
    </dgm:pt>
    <dgm:pt modelId="{A886881C-61C2-4712-8262-6DF4C399F282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Высокий спрос на гранулы для промышленного потребления и домашних хозяйств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4CEFE85A-2AA9-418E-81AE-60AE6919A221}" type="parTrans" cxnId="{A46726AE-1C46-4686-B07A-38E1413AE1B2}">
      <dgm:prSet/>
      <dgm:spPr/>
      <dgm:t>
        <a:bodyPr/>
        <a:lstStyle/>
        <a:p>
          <a:endParaRPr lang="ru-RU"/>
        </a:p>
      </dgm:t>
    </dgm:pt>
    <dgm:pt modelId="{4F14F332-16CB-4AF8-8AF9-230F173CAA2D}" type="sibTrans" cxnId="{A46726AE-1C46-4686-B07A-38E1413AE1B2}">
      <dgm:prSet/>
      <dgm:spPr/>
      <dgm:t>
        <a:bodyPr/>
        <a:lstStyle/>
        <a:p>
          <a:endParaRPr lang="ru-RU"/>
        </a:p>
      </dgm:t>
    </dgm:pt>
    <dgm:pt modelId="{E50D9543-40CD-4A08-A439-974C9A753DD3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Удобство упаковки и транспортировки (</a:t>
          </a:r>
          <a:r>
            <a:rPr lang="ru-RU" altLang="ru-RU" dirty="0" err="1" smtClean="0">
              <a:latin typeface="Franklin Gothic Medium" panose="020B0603020102020204" pitchFamily="34" charset="0"/>
            </a:rPr>
            <a:t>биг-бэги</a:t>
          </a:r>
          <a:r>
            <a:rPr lang="ru-RU" altLang="ru-RU" dirty="0" smtClean="0">
              <a:latin typeface="Franklin Gothic Medium" panose="020B0603020102020204" pitchFamily="34" charset="0"/>
            </a:rPr>
            <a:t>, насыпью)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1187800F-5680-428D-B040-2BEB27505562}" type="parTrans" cxnId="{655E30EA-7856-4BE3-948D-477BDF0C4C77}">
      <dgm:prSet/>
      <dgm:spPr/>
      <dgm:t>
        <a:bodyPr/>
        <a:lstStyle/>
        <a:p>
          <a:endParaRPr lang="ru-RU"/>
        </a:p>
      </dgm:t>
    </dgm:pt>
    <dgm:pt modelId="{1FD4721A-A8A8-4F2A-AB8C-2FA1E8F107FB}" type="sibTrans" cxnId="{655E30EA-7856-4BE3-948D-477BDF0C4C77}">
      <dgm:prSet/>
      <dgm:spPr/>
      <dgm:t>
        <a:bodyPr/>
        <a:lstStyle/>
        <a:p>
          <a:endParaRPr lang="ru-RU"/>
        </a:p>
      </dgm:t>
    </dgm:pt>
    <dgm:pt modelId="{4778EF37-D8DF-4BC8-88A0-482CDD5A2988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Дополнительные затраты на измельчение и пересушку сырья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FCB8AB3F-4A6A-4813-AF9E-1D8F4470A870}" type="parTrans" cxnId="{B54ED39A-B397-4697-AAD3-EC5D2237559E}">
      <dgm:prSet/>
      <dgm:spPr/>
      <dgm:t>
        <a:bodyPr/>
        <a:lstStyle/>
        <a:p>
          <a:endParaRPr lang="ru-RU"/>
        </a:p>
      </dgm:t>
    </dgm:pt>
    <dgm:pt modelId="{54A865D1-F439-4F34-B343-7DCD0CAA42C9}" type="sibTrans" cxnId="{B54ED39A-B397-4697-AAD3-EC5D2237559E}">
      <dgm:prSet/>
      <dgm:spPr/>
      <dgm:t>
        <a:bodyPr/>
        <a:lstStyle/>
        <a:p>
          <a:endParaRPr lang="ru-RU"/>
        </a:p>
      </dgm:t>
    </dgm:pt>
    <dgm:pt modelId="{A07D0F40-1544-41AD-8616-5573F7402F36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Высокая стоимость нулевого цикла и строительных работ</a:t>
          </a:r>
          <a:endParaRPr lang="ru-RU" altLang="ru-RU" dirty="0">
            <a:latin typeface="Franklin Gothic Medium" panose="020B0603020102020204" pitchFamily="34" charset="0"/>
          </a:endParaRPr>
        </a:p>
      </dgm:t>
    </dgm:pt>
    <dgm:pt modelId="{CA70B488-1AE7-4810-ADDC-FA280ABC24AA}" type="parTrans" cxnId="{AFE81350-3DE5-4BC5-8BE8-B6979CCF1A3D}">
      <dgm:prSet/>
      <dgm:spPr/>
      <dgm:t>
        <a:bodyPr/>
        <a:lstStyle/>
        <a:p>
          <a:endParaRPr lang="ru-RU"/>
        </a:p>
      </dgm:t>
    </dgm:pt>
    <dgm:pt modelId="{C8F88E31-8B3A-424D-B31B-CAB819DF3BFA}" type="sibTrans" cxnId="{AFE81350-3DE5-4BC5-8BE8-B6979CCF1A3D}">
      <dgm:prSet/>
      <dgm:spPr/>
      <dgm:t>
        <a:bodyPr/>
        <a:lstStyle/>
        <a:p>
          <a:endParaRPr lang="ru-RU"/>
        </a:p>
      </dgm:t>
    </dgm:pt>
    <dgm:pt modelId="{7325BB03-03E6-4BC1-8044-9B2186243124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Необходимость подключений к воде и/или пару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3E1FAE14-01D1-4DC3-88F8-22E6EF485001}" type="parTrans" cxnId="{2DAA2FD2-1EE8-416F-AF3A-384635EC9E73}">
      <dgm:prSet/>
      <dgm:spPr/>
      <dgm:t>
        <a:bodyPr/>
        <a:lstStyle/>
        <a:p>
          <a:endParaRPr lang="ru-RU"/>
        </a:p>
      </dgm:t>
    </dgm:pt>
    <dgm:pt modelId="{09C3DCAD-7922-4A20-9FAE-3AAA4079CFB5}" type="sibTrans" cxnId="{2DAA2FD2-1EE8-416F-AF3A-384635EC9E73}">
      <dgm:prSet/>
      <dgm:spPr/>
      <dgm:t>
        <a:bodyPr/>
        <a:lstStyle/>
        <a:p>
          <a:endParaRPr lang="ru-RU"/>
        </a:p>
      </dgm:t>
    </dgm:pt>
    <dgm:pt modelId="{526AEA38-EFA0-4FD9-9DD9-8C60435254CC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Высокое энергопотребление</a:t>
          </a:r>
          <a:endParaRPr lang="ru-RU" altLang="ru-RU" dirty="0">
            <a:latin typeface="Franklin Gothic Medium" panose="020B0603020102020204" pitchFamily="34" charset="0"/>
          </a:endParaRPr>
        </a:p>
      </dgm:t>
    </dgm:pt>
    <dgm:pt modelId="{1E8037BC-B45B-42F6-9397-20DF95598E04}" type="parTrans" cxnId="{54B06DCB-D9E7-45B2-97B4-445BD8AA51EF}">
      <dgm:prSet/>
      <dgm:spPr/>
      <dgm:t>
        <a:bodyPr/>
        <a:lstStyle/>
        <a:p>
          <a:endParaRPr lang="ru-RU"/>
        </a:p>
      </dgm:t>
    </dgm:pt>
    <dgm:pt modelId="{432262BA-602F-4773-A2C3-2FC547D4EDCC}" type="sibTrans" cxnId="{54B06DCB-D9E7-45B2-97B4-445BD8AA51EF}">
      <dgm:prSet/>
      <dgm:spPr/>
      <dgm:t>
        <a:bodyPr/>
        <a:lstStyle/>
        <a:p>
          <a:endParaRPr lang="ru-RU"/>
        </a:p>
      </dgm:t>
    </dgm:pt>
    <dgm:pt modelId="{4E7B52CC-C3DD-4A57-BA70-1E41EB7A9198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Чувствительность к неоднородности фракции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EF1096EC-8E3E-442C-A7C7-EC4E0B2BAE8C}" type="parTrans" cxnId="{7272E2C3-D63D-4500-A9C0-180E50FD02EA}">
      <dgm:prSet/>
      <dgm:spPr/>
      <dgm:t>
        <a:bodyPr/>
        <a:lstStyle/>
        <a:p>
          <a:endParaRPr lang="ru-RU"/>
        </a:p>
      </dgm:t>
    </dgm:pt>
    <dgm:pt modelId="{C1645EC6-52EE-4169-BE70-B0EA7C67F483}" type="sibTrans" cxnId="{7272E2C3-D63D-4500-A9C0-180E50FD02EA}">
      <dgm:prSet/>
      <dgm:spPr/>
      <dgm:t>
        <a:bodyPr/>
        <a:lstStyle/>
        <a:p>
          <a:endParaRPr lang="ru-RU"/>
        </a:p>
      </dgm:t>
    </dgm:pt>
    <dgm:pt modelId="{AC98435D-BC91-4538-9B7C-FB65B25D64A2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Чувствительность к породам древесины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E0EFF181-75A0-4869-8331-EDE1D9308B06}" type="parTrans" cxnId="{384941D8-F162-4002-822E-6190E849BAA7}">
      <dgm:prSet/>
      <dgm:spPr/>
      <dgm:t>
        <a:bodyPr/>
        <a:lstStyle/>
        <a:p>
          <a:endParaRPr lang="ru-RU"/>
        </a:p>
      </dgm:t>
    </dgm:pt>
    <dgm:pt modelId="{E09F2F04-DFA7-4668-9DEC-B050DA1CA691}" type="sibTrans" cxnId="{384941D8-F162-4002-822E-6190E849BAA7}">
      <dgm:prSet/>
      <dgm:spPr/>
      <dgm:t>
        <a:bodyPr/>
        <a:lstStyle/>
        <a:p>
          <a:endParaRPr lang="ru-RU"/>
        </a:p>
      </dgm:t>
    </dgm:pt>
    <dgm:pt modelId="{580E6AE2-7F32-44CF-AD31-49EAD30064A8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Необходимость принудительного охлаждения гранул</a:t>
          </a:r>
          <a:endParaRPr lang="ru-RU" altLang="ru-RU" dirty="0">
            <a:latin typeface="Franklin Gothic Medium" panose="020B0603020102020204" pitchFamily="34" charset="0"/>
          </a:endParaRPr>
        </a:p>
      </dgm:t>
    </dgm:pt>
    <dgm:pt modelId="{BAFAD997-5C60-47F2-A725-1DC9D0B67BD3}" type="parTrans" cxnId="{903FC618-9F80-46CC-953D-A5B6B5E8FE01}">
      <dgm:prSet/>
      <dgm:spPr/>
      <dgm:t>
        <a:bodyPr/>
        <a:lstStyle/>
        <a:p>
          <a:endParaRPr lang="ru-RU"/>
        </a:p>
      </dgm:t>
    </dgm:pt>
    <dgm:pt modelId="{0CA86BE4-5A8B-45F9-AE52-8143361AB7E3}" type="sibTrans" cxnId="{903FC618-9F80-46CC-953D-A5B6B5E8FE01}">
      <dgm:prSet/>
      <dgm:spPr/>
      <dgm:t>
        <a:bodyPr/>
        <a:lstStyle/>
        <a:p>
          <a:endParaRPr lang="ru-RU"/>
        </a:p>
      </dgm:t>
    </dgm:pt>
    <dgm:pt modelId="{006FF5E9-8E05-4D64-BC8A-29A6AD3F9BA7}">
      <dgm:prSet/>
      <dgm:spPr/>
      <dgm:t>
        <a:bodyPr/>
        <a:lstStyle/>
        <a:p>
          <a:r>
            <a:rPr lang="ru-RU" altLang="ru-RU" dirty="0" err="1" smtClean="0">
              <a:latin typeface="Franklin Gothic Medium" panose="020B0603020102020204" pitchFamily="34" charset="0"/>
            </a:rPr>
            <a:t>Пожароопасность</a:t>
          </a:r>
          <a:r>
            <a:rPr lang="ru-RU" altLang="ru-RU" dirty="0" smtClean="0">
              <a:latin typeface="Franklin Gothic Medium" panose="020B0603020102020204" pitchFamily="34" charset="0"/>
            </a:rPr>
            <a:t> </a:t>
          </a:r>
          <a:endParaRPr lang="ru-RU" altLang="ru-RU" dirty="0">
            <a:latin typeface="Franklin Gothic Medium" panose="020B0603020102020204" pitchFamily="34" charset="0"/>
          </a:endParaRPr>
        </a:p>
      </dgm:t>
    </dgm:pt>
    <dgm:pt modelId="{1C1065B7-5CDB-48CA-BFAD-E20F10999032}" type="parTrans" cxnId="{B1D16CEB-EE30-4215-96FB-F09F9243F1AC}">
      <dgm:prSet/>
      <dgm:spPr/>
      <dgm:t>
        <a:bodyPr/>
        <a:lstStyle/>
        <a:p>
          <a:endParaRPr lang="ru-RU"/>
        </a:p>
      </dgm:t>
    </dgm:pt>
    <dgm:pt modelId="{63AA1855-0327-4C1B-8144-E1845FA76E6B}" type="sibTrans" cxnId="{B1D16CEB-EE30-4215-96FB-F09F9243F1AC}">
      <dgm:prSet/>
      <dgm:spPr/>
      <dgm:t>
        <a:bodyPr/>
        <a:lstStyle/>
        <a:p>
          <a:endParaRPr lang="ru-RU"/>
        </a:p>
      </dgm:t>
    </dgm:pt>
    <dgm:pt modelId="{9B0E57BD-9970-4825-9B70-D6873E11D135}">
      <dgm:prSet/>
      <dgm:spPr/>
      <dgm:t>
        <a:bodyPr/>
        <a:lstStyle/>
        <a:p>
          <a:r>
            <a:rPr lang="ru-RU" altLang="ru-RU" dirty="0" smtClean="0">
              <a:latin typeface="Franklin Gothic Medium" panose="020B0603020102020204" pitchFamily="34" charset="0"/>
            </a:rPr>
            <a:t>Изнашиваемость матриц и дорогостоящее сервисное обслуживание</a:t>
          </a:r>
          <a:endParaRPr lang="de-DE" altLang="ru-RU" dirty="0">
            <a:latin typeface="Franklin Gothic Medium" panose="020B0603020102020204" pitchFamily="34" charset="0"/>
          </a:endParaRPr>
        </a:p>
      </dgm:t>
    </dgm:pt>
    <dgm:pt modelId="{BDA8D92D-CFBD-4A27-AC6F-8E0277D5DE18}" type="parTrans" cxnId="{97BA7246-E45B-499D-B895-17BC8BB6337B}">
      <dgm:prSet/>
      <dgm:spPr/>
      <dgm:t>
        <a:bodyPr/>
        <a:lstStyle/>
        <a:p>
          <a:endParaRPr lang="ru-RU"/>
        </a:p>
      </dgm:t>
    </dgm:pt>
    <dgm:pt modelId="{A47E7A32-B654-4902-8275-2E38C78A9CF7}" type="sibTrans" cxnId="{97BA7246-E45B-499D-B895-17BC8BB6337B}">
      <dgm:prSet/>
      <dgm:spPr/>
      <dgm:t>
        <a:bodyPr/>
        <a:lstStyle/>
        <a:p>
          <a:endParaRPr lang="ru-RU"/>
        </a:p>
      </dgm:t>
    </dgm:pt>
    <dgm:pt modelId="{E44ABC23-1B16-4F9F-BC5F-3B113E70DA5C}" type="pres">
      <dgm:prSet presAssocID="{3B94A133-82DE-4A15-9A56-8C3121098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210BC-4BA4-4322-A798-88B2B9184D2B}" type="pres">
      <dgm:prSet presAssocID="{762D9262-B73F-4DE6-921C-3615D0AF4CD9}" presName="composite" presStyleCnt="0"/>
      <dgm:spPr/>
    </dgm:pt>
    <dgm:pt modelId="{1B69A6DB-FE0E-4124-B1AF-1B7290A9977D}" type="pres">
      <dgm:prSet presAssocID="{762D9262-B73F-4DE6-921C-3615D0AF4CD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B31DC-9A01-4916-8D15-26D414334D37}" type="pres">
      <dgm:prSet presAssocID="{762D9262-B73F-4DE6-921C-3615D0AF4CD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BFEDE-F842-4AEF-87BE-972D98959536}" type="pres">
      <dgm:prSet presAssocID="{C43E3763-B578-4F87-BFBA-2DE38AAD7222}" presName="space" presStyleCnt="0"/>
      <dgm:spPr/>
    </dgm:pt>
    <dgm:pt modelId="{7E3AAEEB-76D3-4A60-89C5-D635327BAE8D}" type="pres">
      <dgm:prSet presAssocID="{2D3442CB-A4B8-4C2E-B843-6BD41C4663EB}" presName="composite" presStyleCnt="0"/>
      <dgm:spPr/>
    </dgm:pt>
    <dgm:pt modelId="{076F31DF-FF4B-40E5-BC60-1FF15E7EB4B9}" type="pres">
      <dgm:prSet presAssocID="{2D3442CB-A4B8-4C2E-B843-6BD41C4663E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FF72B-FA57-4071-90CE-879BDD1F5D1D}" type="pres">
      <dgm:prSet presAssocID="{2D3442CB-A4B8-4C2E-B843-6BD41C4663E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A25B1B-3806-4897-99FA-A24649DA0CA6}" type="presOf" srcId="{E50D9543-40CD-4A08-A439-974C9A753DD3}" destId="{BD9B31DC-9A01-4916-8D15-26D414334D37}" srcOrd="0" destOrd="2" presId="urn:microsoft.com/office/officeart/2005/8/layout/hList1"/>
    <dgm:cxn modelId="{813B6A46-5B99-490B-ACBE-5D57CF15CE89}" type="presOf" srcId="{A886881C-61C2-4712-8262-6DF4C399F282}" destId="{BD9B31DC-9A01-4916-8D15-26D414334D37}" srcOrd="0" destOrd="1" presId="urn:microsoft.com/office/officeart/2005/8/layout/hList1"/>
    <dgm:cxn modelId="{121D36AF-31A1-43BA-A3E6-F6B457217CB9}" srcId="{3B94A133-82DE-4A15-9A56-8C312109846D}" destId="{2D3442CB-A4B8-4C2E-B843-6BD41C4663EB}" srcOrd="1" destOrd="0" parTransId="{F4DA81C9-B8C0-4413-A28F-533FA597567F}" sibTransId="{A2E83A99-795C-434B-97AE-29B1630F0641}"/>
    <dgm:cxn modelId="{B54ED39A-B397-4697-AAD3-EC5D2237559E}" srcId="{2D3442CB-A4B8-4C2E-B843-6BD41C4663EB}" destId="{4778EF37-D8DF-4BC8-88A0-482CDD5A2988}" srcOrd="1" destOrd="0" parTransId="{FCB8AB3F-4A6A-4813-AF9E-1D8F4470A870}" sibTransId="{54A865D1-F439-4F34-B343-7DCD0CAA42C9}"/>
    <dgm:cxn modelId="{B1D16CEB-EE30-4215-96FB-F09F9243F1AC}" srcId="{2D3442CB-A4B8-4C2E-B843-6BD41C4663EB}" destId="{006FF5E9-8E05-4D64-BC8A-29A6AD3F9BA7}" srcOrd="8" destOrd="0" parTransId="{1C1065B7-5CDB-48CA-BFAD-E20F10999032}" sibTransId="{63AA1855-0327-4C1B-8144-E1845FA76E6B}"/>
    <dgm:cxn modelId="{C8FEC152-49C4-45D2-9180-DDB4BA4F86A0}" type="presOf" srcId="{2AA6AEFE-B735-4391-8B29-D147833DCC1E}" destId="{BD9B31DC-9A01-4916-8D15-26D414334D37}" srcOrd="0" destOrd="0" presId="urn:microsoft.com/office/officeart/2005/8/layout/hList1"/>
    <dgm:cxn modelId="{45F43DFF-C65E-4EA0-8D7E-784F2094E1B9}" type="presOf" srcId="{762D9262-B73F-4DE6-921C-3615D0AF4CD9}" destId="{1B69A6DB-FE0E-4124-B1AF-1B7290A9977D}" srcOrd="0" destOrd="0" presId="urn:microsoft.com/office/officeart/2005/8/layout/hList1"/>
    <dgm:cxn modelId="{384941D8-F162-4002-822E-6190E849BAA7}" srcId="{2D3442CB-A4B8-4C2E-B843-6BD41C4663EB}" destId="{AC98435D-BC91-4538-9B7C-FB65B25D64A2}" srcOrd="6" destOrd="0" parTransId="{E0EFF181-75A0-4869-8331-EDE1D9308B06}" sibTransId="{E09F2F04-DFA7-4668-9DEC-B050DA1CA691}"/>
    <dgm:cxn modelId="{97BA7246-E45B-499D-B895-17BC8BB6337B}" srcId="{2D3442CB-A4B8-4C2E-B843-6BD41C4663EB}" destId="{9B0E57BD-9970-4825-9B70-D6873E11D135}" srcOrd="9" destOrd="0" parTransId="{BDA8D92D-CFBD-4A27-AC6F-8E0277D5DE18}" sibTransId="{A47E7A32-B654-4902-8275-2E38C78A9CF7}"/>
    <dgm:cxn modelId="{C11DE038-BDB7-40E5-8FF3-533EB900DA03}" type="presOf" srcId="{006FF5E9-8E05-4D64-BC8A-29A6AD3F9BA7}" destId="{2ABFF72B-FA57-4071-90CE-879BDD1F5D1D}" srcOrd="0" destOrd="8" presId="urn:microsoft.com/office/officeart/2005/8/layout/hList1"/>
    <dgm:cxn modelId="{2DAA2FD2-1EE8-416F-AF3A-384635EC9E73}" srcId="{2D3442CB-A4B8-4C2E-B843-6BD41C4663EB}" destId="{7325BB03-03E6-4BC1-8044-9B2186243124}" srcOrd="3" destOrd="0" parTransId="{3E1FAE14-01D1-4DC3-88F8-22E6EF485001}" sibTransId="{09C3DCAD-7922-4A20-9FAE-3AAA4079CFB5}"/>
    <dgm:cxn modelId="{AFE81350-3DE5-4BC5-8BE8-B6979CCF1A3D}" srcId="{2D3442CB-A4B8-4C2E-B843-6BD41C4663EB}" destId="{A07D0F40-1544-41AD-8616-5573F7402F36}" srcOrd="2" destOrd="0" parTransId="{CA70B488-1AE7-4810-ADDC-FA280ABC24AA}" sibTransId="{C8F88E31-8B3A-424D-B31B-CAB819DF3BFA}"/>
    <dgm:cxn modelId="{A4C693D8-85C3-462E-82F8-214E73E73DA7}" type="presOf" srcId="{580E6AE2-7F32-44CF-AD31-49EAD30064A8}" destId="{2ABFF72B-FA57-4071-90CE-879BDD1F5D1D}" srcOrd="0" destOrd="7" presId="urn:microsoft.com/office/officeart/2005/8/layout/hList1"/>
    <dgm:cxn modelId="{903FC618-9F80-46CC-953D-A5B6B5E8FE01}" srcId="{2D3442CB-A4B8-4C2E-B843-6BD41C4663EB}" destId="{580E6AE2-7F32-44CF-AD31-49EAD30064A8}" srcOrd="7" destOrd="0" parTransId="{BAFAD997-5C60-47F2-A725-1DC9D0B67BD3}" sibTransId="{0CA86BE4-5A8B-45F9-AE52-8143361AB7E3}"/>
    <dgm:cxn modelId="{7272E2C3-D63D-4500-A9C0-180E50FD02EA}" srcId="{2D3442CB-A4B8-4C2E-B843-6BD41C4663EB}" destId="{4E7B52CC-C3DD-4A57-BA70-1E41EB7A9198}" srcOrd="5" destOrd="0" parTransId="{EF1096EC-8E3E-442C-A7C7-EC4E0B2BAE8C}" sibTransId="{C1645EC6-52EE-4169-BE70-B0EA7C67F483}"/>
    <dgm:cxn modelId="{F59CAEF5-1740-4ABA-A860-7FA4FE2477BC}" type="presOf" srcId="{3B94A133-82DE-4A15-9A56-8C312109846D}" destId="{E44ABC23-1B16-4F9F-BC5F-3B113E70DA5C}" srcOrd="0" destOrd="0" presId="urn:microsoft.com/office/officeart/2005/8/layout/hList1"/>
    <dgm:cxn modelId="{85C28A99-3DD3-4BAA-8EAD-D56B194942F2}" type="presOf" srcId="{7325BB03-03E6-4BC1-8044-9B2186243124}" destId="{2ABFF72B-FA57-4071-90CE-879BDD1F5D1D}" srcOrd="0" destOrd="3" presId="urn:microsoft.com/office/officeart/2005/8/layout/hList1"/>
    <dgm:cxn modelId="{A5CEC801-4D0B-4510-87BD-D7793DB6B2BC}" type="presOf" srcId="{4E7B52CC-C3DD-4A57-BA70-1E41EB7A9198}" destId="{2ABFF72B-FA57-4071-90CE-879BDD1F5D1D}" srcOrd="0" destOrd="5" presId="urn:microsoft.com/office/officeart/2005/8/layout/hList1"/>
    <dgm:cxn modelId="{80A915E4-A94C-480D-8307-9BBD43934611}" type="presOf" srcId="{9B0E57BD-9970-4825-9B70-D6873E11D135}" destId="{2ABFF72B-FA57-4071-90CE-879BDD1F5D1D}" srcOrd="0" destOrd="9" presId="urn:microsoft.com/office/officeart/2005/8/layout/hList1"/>
    <dgm:cxn modelId="{012C17DC-948E-4356-BE0E-00471C943434}" type="presOf" srcId="{A07D0F40-1544-41AD-8616-5573F7402F36}" destId="{2ABFF72B-FA57-4071-90CE-879BDD1F5D1D}" srcOrd="0" destOrd="2" presId="urn:microsoft.com/office/officeart/2005/8/layout/hList1"/>
    <dgm:cxn modelId="{196CF444-8DCA-424E-80F9-F6D6E190A84E}" srcId="{2D3442CB-A4B8-4C2E-B843-6BD41C4663EB}" destId="{DFD093E1-69FA-46B4-8E9E-512BEE6BC69C}" srcOrd="0" destOrd="0" parTransId="{50C61AE0-CC79-40DF-882D-C7412C42F43E}" sibTransId="{41DCFFB9-A7EF-4C16-BBC3-BFB56ADE51DB}"/>
    <dgm:cxn modelId="{27C25EC4-1608-47C3-853E-438FEDD54E13}" type="presOf" srcId="{2D3442CB-A4B8-4C2E-B843-6BD41C4663EB}" destId="{076F31DF-FF4B-40E5-BC60-1FF15E7EB4B9}" srcOrd="0" destOrd="0" presId="urn:microsoft.com/office/officeart/2005/8/layout/hList1"/>
    <dgm:cxn modelId="{CFFFCFFA-8396-4E00-8B2E-CB69DEB37451}" type="presOf" srcId="{4778EF37-D8DF-4BC8-88A0-482CDD5A2988}" destId="{2ABFF72B-FA57-4071-90CE-879BDD1F5D1D}" srcOrd="0" destOrd="1" presId="urn:microsoft.com/office/officeart/2005/8/layout/hList1"/>
    <dgm:cxn modelId="{B2D75539-2116-46D7-8266-4D57CA2B6143}" srcId="{3B94A133-82DE-4A15-9A56-8C312109846D}" destId="{762D9262-B73F-4DE6-921C-3615D0AF4CD9}" srcOrd="0" destOrd="0" parTransId="{7C0C9D2F-847B-4616-BB84-D0D647DD7108}" sibTransId="{C43E3763-B578-4F87-BFBA-2DE38AAD7222}"/>
    <dgm:cxn modelId="{A46726AE-1C46-4686-B07A-38E1413AE1B2}" srcId="{762D9262-B73F-4DE6-921C-3615D0AF4CD9}" destId="{A886881C-61C2-4712-8262-6DF4C399F282}" srcOrd="1" destOrd="0" parTransId="{4CEFE85A-2AA9-418E-81AE-60AE6919A221}" sibTransId="{4F14F332-16CB-4AF8-8AF9-230F173CAA2D}"/>
    <dgm:cxn modelId="{7051303B-700C-422D-B577-0850B16D8C7C}" type="presOf" srcId="{DFD093E1-69FA-46B4-8E9E-512BEE6BC69C}" destId="{2ABFF72B-FA57-4071-90CE-879BDD1F5D1D}" srcOrd="0" destOrd="0" presId="urn:microsoft.com/office/officeart/2005/8/layout/hList1"/>
    <dgm:cxn modelId="{655E30EA-7856-4BE3-948D-477BDF0C4C77}" srcId="{762D9262-B73F-4DE6-921C-3615D0AF4CD9}" destId="{E50D9543-40CD-4A08-A439-974C9A753DD3}" srcOrd="2" destOrd="0" parTransId="{1187800F-5680-428D-B040-2BEB27505562}" sibTransId="{1FD4721A-A8A8-4F2A-AB8C-2FA1E8F107FB}"/>
    <dgm:cxn modelId="{54B06DCB-D9E7-45B2-97B4-445BD8AA51EF}" srcId="{2D3442CB-A4B8-4C2E-B843-6BD41C4663EB}" destId="{526AEA38-EFA0-4FD9-9DD9-8C60435254CC}" srcOrd="4" destOrd="0" parTransId="{1E8037BC-B45B-42F6-9397-20DF95598E04}" sibTransId="{432262BA-602F-4773-A2C3-2FC547D4EDCC}"/>
    <dgm:cxn modelId="{9BB31B1D-441B-4B31-A824-86DA8CEDE522}" type="presOf" srcId="{526AEA38-EFA0-4FD9-9DD9-8C60435254CC}" destId="{2ABFF72B-FA57-4071-90CE-879BDD1F5D1D}" srcOrd="0" destOrd="4" presId="urn:microsoft.com/office/officeart/2005/8/layout/hList1"/>
    <dgm:cxn modelId="{3F02740A-8E8A-4D82-8400-5076A4A2017B}" srcId="{762D9262-B73F-4DE6-921C-3615D0AF4CD9}" destId="{2AA6AEFE-B735-4391-8B29-D147833DCC1E}" srcOrd="0" destOrd="0" parTransId="{F72A41FF-6E8F-42B2-9007-CEAA5F629B28}" sibTransId="{E8CEB26D-FBA9-435C-A9D3-E6A57AF9AFD1}"/>
    <dgm:cxn modelId="{3BDEFE70-D243-4181-ACF0-7B1BE09161B1}" type="presOf" srcId="{AC98435D-BC91-4538-9B7C-FB65B25D64A2}" destId="{2ABFF72B-FA57-4071-90CE-879BDD1F5D1D}" srcOrd="0" destOrd="6" presId="urn:microsoft.com/office/officeart/2005/8/layout/hList1"/>
    <dgm:cxn modelId="{5B673104-4266-4FD7-97A5-5B7E5493148E}" type="presParOf" srcId="{E44ABC23-1B16-4F9F-BC5F-3B113E70DA5C}" destId="{14D210BC-4BA4-4322-A798-88B2B9184D2B}" srcOrd="0" destOrd="0" presId="urn:microsoft.com/office/officeart/2005/8/layout/hList1"/>
    <dgm:cxn modelId="{D06ECED1-19E6-4362-B2A3-3B43056D15AF}" type="presParOf" srcId="{14D210BC-4BA4-4322-A798-88B2B9184D2B}" destId="{1B69A6DB-FE0E-4124-B1AF-1B7290A9977D}" srcOrd="0" destOrd="0" presId="urn:microsoft.com/office/officeart/2005/8/layout/hList1"/>
    <dgm:cxn modelId="{46968A47-29D2-4784-963B-3E161D794097}" type="presParOf" srcId="{14D210BC-4BA4-4322-A798-88B2B9184D2B}" destId="{BD9B31DC-9A01-4916-8D15-26D414334D37}" srcOrd="1" destOrd="0" presId="urn:microsoft.com/office/officeart/2005/8/layout/hList1"/>
    <dgm:cxn modelId="{1D7A24A4-F625-40DE-AF91-7B90B5ECA6BD}" type="presParOf" srcId="{E44ABC23-1B16-4F9F-BC5F-3B113E70DA5C}" destId="{344BFEDE-F842-4AEF-87BE-972D98959536}" srcOrd="1" destOrd="0" presId="urn:microsoft.com/office/officeart/2005/8/layout/hList1"/>
    <dgm:cxn modelId="{F753C1B1-6E59-4CC5-B697-0438246C2F87}" type="presParOf" srcId="{E44ABC23-1B16-4F9F-BC5F-3B113E70DA5C}" destId="{7E3AAEEB-76D3-4A60-89C5-D635327BAE8D}" srcOrd="2" destOrd="0" presId="urn:microsoft.com/office/officeart/2005/8/layout/hList1"/>
    <dgm:cxn modelId="{F70A58CE-0A5B-43F6-B97D-91AF95D7795F}" type="presParOf" srcId="{7E3AAEEB-76D3-4A60-89C5-D635327BAE8D}" destId="{076F31DF-FF4B-40E5-BC60-1FF15E7EB4B9}" srcOrd="0" destOrd="0" presId="urn:microsoft.com/office/officeart/2005/8/layout/hList1"/>
    <dgm:cxn modelId="{27FEAB18-A29A-4DE6-B87E-1EA8042107FE}" type="presParOf" srcId="{7E3AAEEB-76D3-4A60-89C5-D635327BAE8D}" destId="{2ABFF72B-FA57-4071-90CE-879BDD1F5D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F7B5EE-5B0F-4BF8-BC2E-CB9BDD9594D2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72FB0-B8C4-46DF-84E7-C1940A52205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Высокая эксплуатационная надежность</a:t>
          </a:r>
          <a:endParaRPr lang="ru-RU" sz="1800" dirty="0">
            <a:latin typeface="Franklin Gothic Medium" pitchFamily="34" charset="0"/>
          </a:endParaRPr>
        </a:p>
      </dgm:t>
    </dgm:pt>
    <dgm:pt modelId="{3C000242-D091-4BF8-84DD-928ABA3F526A}" type="parTrans" cxnId="{BB8828EA-4226-45C5-936A-99C636812F24}">
      <dgm:prSet/>
      <dgm:spPr/>
      <dgm:t>
        <a:bodyPr/>
        <a:lstStyle/>
        <a:p>
          <a:endParaRPr lang="ru-RU"/>
        </a:p>
      </dgm:t>
    </dgm:pt>
    <dgm:pt modelId="{DCBF9FDD-2CAE-42E0-851A-DA0CE41E195D}" type="sibTrans" cxnId="{BB8828EA-4226-45C5-936A-99C636812F24}">
      <dgm:prSet/>
      <dgm:spPr/>
      <dgm:t>
        <a:bodyPr/>
        <a:lstStyle/>
        <a:p>
          <a:endParaRPr lang="ru-RU"/>
        </a:p>
      </dgm:t>
    </dgm:pt>
    <dgm:pt modelId="{262BC9D2-D70C-4209-9489-EC240D1CCD5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Предназначен для работы 24 часа в сутки 7 дней в неделю </a:t>
          </a:r>
        </a:p>
      </dgm:t>
    </dgm:pt>
    <dgm:pt modelId="{0FB49774-DF3F-4515-A3A4-9FD99F060B05}" type="parTrans" cxnId="{5A4FC8C1-D7EE-497C-9BB6-D5DFED6F8B08}">
      <dgm:prSet/>
      <dgm:spPr/>
      <dgm:t>
        <a:bodyPr/>
        <a:lstStyle/>
        <a:p>
          <a:endParaRPr lang="ru-RU"/>
        </a:p>
      </dgm:t>
    </dgm:pt>
    <dgm:pt modelId="{F5CA4F88-737A-4FA4-82A8-2559D78BE4C7}" type="sibTrans" cxnId="{5A4FC8C1-D7EE-497C-9BB6-D5DFED6F8B08}">
      <dgm:prSet/>
      <dgm:spPr/>
      <dgm:t>
        <a:bodyPr/>
        <a:lstStyle/>
        <a:p>
          <a:endParaRPr lang="ru-RU"/>
        </a:p>
      </dgm:t>
    </dgm:pt>
    <dgm:pt modelId="{91F4DBF1-7252-41A2-AFBF-A38755E6F0D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Компактная конструкция и легкий монтаж</a:t>
          </a:r>
        </a:p>
      </dgm:t>
    </dgm:pt>
    <dgm:pt modelId="{C715F060-59C4-4E4C-8C2D-C600F086A008}" type="parTrans" cxnId="{F50E4C1C-3512-419A-A85B-DE9CAD9C1895}">
      <dgm:prSet/>
      <dgm:spPr/>
      <dgm:t>
        <a:bodyPr/>
        <a:lstStyle/>
        <a:p>
          <a:endParaRPr lang="ru-RU"/>
        </a:p>
      </dgm:t>
    </dgm:pt>
    <dgm:pt modelId="{848574B4-48EA-4611-BE0C-FFC097768787}" type="sibTrans" cxnId="{F50E4C1C-3512-419A-A85B-DE9CAD9C1895}">
      <dgm:prSet/>
      <dgm:spPr/>
      <dgm:t>
        <a:bodyPr/>
        <a:lstStyle/>
        <a:p>
          <a:endParaRPr lang="ru-RU"/>
        </a:p>
      </dgm:t>
    </dgm:pt>
    <dgm:pt modelId="{8ACA97E9-91DD-4C9D-B435-D266A9566CC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Низкое удельное электропотребление(50-60 кВт/ч на тонну )</a:t>
          </a:r>
        </a:p>
      </dgm:t>
    </dgm:pt>
    <dgm:pt modelId="{615DE0F9-3F51-46D4-953C-3F41A6530365}" type="parTrans" cxnId="{ABB0419D-DECE-4CE4-A035-E2235FACC359}">
      <dgm:prSet/>
      <dgm:spPr/>
      <dgm:t>
        <a:bodyPr/>
        <a:lstStyle/>
        <a:p>
          <a:endParaRPr lang="ru-RU"/>
        </a:p>
      </dgm:t>
    </dgm:pt>
    <dgm:pt modelId="{174CF5F4-2671-49C0-9963-578CF703963E}" type="sibTrans" cxnId="{ABB0419D-DECE-4CE4-A035-E2235FACC359}">
      <dgm:prSet/>
      <dgm:spPr/>
      <dgm:t>
        <a:bodyPr/>
        <a:lstStyle/>
        <a:p>
          <a:endParaRPr lang="ru-RU"/>
        </a:p>
      </dgm:t>
    </dgm:pt>
    <dgm:pt modelId="{1C81714E-2263-4D32-A7D2-09BF778E2DB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Низкий износ и эксплуатационные расходы (от 2,3 </a:t>
          </a:r>
          <a:r>
            <a:rPr lang="lv-LV" sz="1800" b="1" dirty="0" smtClean="0">
              <a:latin typeface="Franklin Gothic Medium" pitchFamily="34" charset="0"/>
            </a:rPr>
            <a:t>EUR </a:t>
          </a:r>
          <a:r>
            <a:rPr lang="ru-RU" sz="1800" b="1" dirty="0" smtClean="0">
              <a:latin typeface="Franklin Gothic Medium" pitchFamily="34" charset="0"/>
            </a:rPr>
            <a:t>на тонну изготовленных брикетов)</a:t>
          </a:r>
        </a:p>
      </dgm:t>
    </dgm:pt>
    <dgm:pt modelId="{2218403C-2753-4A19-9186-CEE5C3DC6499}" type="parTrans" cxnId="{06489037-1FEB-4DBB-B2DD-314AAD8199DE}">
      <dgm:prSet/>
      <dgm:spPr/>
      <dgm:t>
        <a:bodyPr/>
        <a:lstStyle/>
        <a:p>
          <a:endParaRPr lang="ru-RU"/>
        </a:p>
      </dgm:t>
    </dgm:pt>
    <dgm:pt modelId="{76FEC776-A59D-48B9-9295-A9EDFD42554C}" type="sibTrans" cxnId="{06489037-1FEB-4DBB-B2DD-314AAD8199DE}">
      <dgm:prSet/>
      <dgm:spPr/>
      <dgm:t>
        <a:bodyPr/>
        <a:lstStyle/>
        <a:p>
          <a:endParaRPr lang="ru-RU"/>
        </a:p>
      </dgm:t>
    </dgm:pt>
    <dgm:pt modelId="{C5A60FCE-2618-48F3-A267-C5913745BC5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Не требует использования связующих веществ (удельное давление 1700 кг/см2 )</a:t>
          </a:r>
        </a:p>
      </dgm:t>
    </dgm:pt>
    <dgm:pt modelId="{9D3A36F9-DA9D-4052-9EF1-9EAC2264C13B}" type="parTrans" cxnId="{B4F84FFD-9CB3-40FC-A084-B7E1CAEB4583}">
      <dgm:prSet/>
      <dgm:spPr/>
      <dgm:t>
        <a:bodyPr/>
        <a:lstStyle/>
        <a:p>
          <a:endParaRPr lang="ru-RU"/>
        </a:p>
      </dgm:t>
    </dgm:pt>
    <dgm:pt modelId="{15BB6B17-819C-437D-BE4C-192433923507}" type="sibTrans" cxnId="{B4F84FFD-9CB3-40FC-A084-B7E1CAEB4583}">
      <dgm:prSet/>
      <dgm:spPr/>
      <dgm:t>
        <a:bodyPr/>
        <a:lstStyle/>
        <a:p>
          <a:endParaRPr lang="ru-RU"/>
        </a:p>
      </dgm:t>
    </dgm:pt>
    <dgm:pt modelId="{64470095-1FAC-4C5D-89BF-F887AC48168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Конфигурация машин модифицируется в соответствии с требованиями заказчика</a:t>
          </a:r>
        </a:p>
      </dgm:t>
    </dgm:pt>
    <dgm:pt modelId="{6ECF4B65-EA9F-4FEE-9E69-7E59D42EC107}" type="parTrans" cxnId="{DDC2435F-FAB2-4021-8208-38051766007E}">
      <dgm:prSet/>
      <dgm:spPr/>
      <dgm:t>
        <a:bodyPr/>
        <a:lstStyle/>
        <a:p>
          <a:endParaRPr lang="ru-RU"/>
        </a:p>
      </dgm:t>
    </dgm:pt>
    <dgm:pt modelId="{F60BA1C7-7D17-4082-93C0-5D40FA8C3E5D}" type="sibTrans" cxnId="{DDC2435F-FAB2-4021-8208-38051766007E}">
      <dgm:prSet/>
      <dgm:spPr/>
      <dgm:t>
        <a:bodyPr/>
        <a:lstStyle/>
        <a:p>
          <a:endParaRPr lang="ru-RU"/>
        </a:p>
      </dgm:t>
    </dgm:pt>
    <dgm:pt modelId="{36483A9F-D728-4029-AC3A-C593C27EFE84}" type="pres">
      <dgm:prSet presAssocID="{C8F7B5EE-5B0F-4BF8-BC2E-CB9BDD9594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2C3A2-6533-4248-B9C3-7EBEAB148FC0}" type="pres">
      <dgm:prSet presAssocID="{FB272FB0-B8C4-46DF-84E7-C1940A52205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6F121-64D9-4CD8-A089-69A403597602}" type="pres">
      <dgm:prSet presAssocID="{DCBF9FDD-2CAE-42E0-851A-DA0CE41E195D}" presName="sibTrans" presStyleCnt="0"/>
      <dgm:spPr/>
    </dgm:pt>
    <dgm:pt modelId="{CC4056E0-6190-42C2-9967-82DE77E2A6A3}" type="pres">
      <dgm:prSet presAssocID="{262BC9D2-D70C-4209-9489-EC240D1CCD5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57EFC-A2BB-473A-9923-85F7E69FCD7F}" type="pres">
      <dgm:prSet presAssocID="{F5CA4F88-737A-4FA4-82A8-2559D78BE4C7}" presName="sibTrans" presStyleCnt="0"/>
      <dgm:spPr/>
    </dgm:pt>
    <dgm:pt modelId="{971DD0F0-4462-4FE9-B617-EF8E6CBA94A1}" type="pres">
      <dgm:prSet presAssocID="{91F4DBF1-7252-41A2-AFBF-A38755E6F0D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14DDF-3159-4208-AB01-88904A9FED90}" type="pres">
      <dgm:prSet presAssocID="{848574B4-48EA-4611-BE0C-FFC097768787}" presName="sibTrans" presStyleCnt="0"/>
      <dgm:spPr/>
    </dgm:pt>
    <dgm:pt modelId="{2A967AC5-76A1-4246-A3A9-821DEEB14C46}" type="pres">
      <dgm:prSet presAssocID="{8ACA97E9-91DD-4C9D-B435-D266A9566CC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D09C9-3462-4A1C-8F26-A43EDEFC2A83}" type="pres">
      <dgm:prSet presAssocID="{174CF5F4-2671-49C0-9963-578CF703963E}" presName="sibTrans" presStyleCnt="0"/>
      <dgm:spPr/>
    </dgm:pt>
    <dgm:pt modelId="{D5C5B42F-AE3D-4078-9B3E-2AEBB2453FA5}" type="pres">
      <dgm:prSet presAssocID="{1C81714E-2263-4D32-A7D2-09BF778E2DB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9A1F-845D-43FC-8F7C-CD076FBEB6B1}" type="pres">
      <dgm:prSet presAssocID="{76FEC776-A59D-48B9-9295-A9EDFD42554C}" presName="sibTrans" presStyleCnt="0"/>
      <dgm:spPr/>
    </dgm:pt>
    <dgm:pt modelId="{8EB22EB7-29A4-487A-BFAA-F5F7F73AA8CC}" type="pres">
      <dgm:prSet presAssocID="{C5A60FCE-2618-48F3-A267-C5913745BC5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C9CDA-EB11-4ACE-B3AA-05D08C78E4A5}" type="pres">
      <dgm:prSet presAssocID="{15BB6B17-819C-437D-BE4C-192433923507}" presName="sibTrans" presStyleCnt="0"/>
      <dgm:spPr/>
    </dgm:pt>
    <dgm:pt modelId="{F8D5E3C1-CABE-4EEA-B8E8-DCB286550ED5}" type="pres">
      <dgm:prSet presAssocID="{64470095-1FAC-4C5D-89BF-F887AC48168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58F540-380E-4EE3-8411-0FB9BC0ADD78}" type="presOf" srcId="{262BC9D2-D70C-4209-9489-EC240D1CCD5E}" destId="{CC4056E0-6190-42C2-9967-82DE77E2A6A3}" srcOrd="0" destOrd="0" presId="urn:microsoft.com/office/officeart/2005/8/layout/default#2"/>
    <dgm:cxn modelId="{DDC2435F-FAB2-4021-8208-38051766007E}" srcId="{C8F7B5EE-5B0F-4BF8-BC2E-CB9BDD9594D2}" destId="{64470095-1FAC-4C5D-89BF-F887AC48168A}" srcOrd="6" destOrd="0" parTransId="{6ECF4B65-EA9F-4FEE-9E69-7E59D42EC107}" sibTransId="{F60BA1C7-7D17-4082-93C0-5D40FA8C3E5D}"/>
    <dgm:cxn modelId="{F8644BBD-8273-462B-B30B-AEC95DF6C4B9}" type="presOf" srcId="{8ACA97E9-91DD-4C9D-B435-D266A9566CC7}" destId="{2A967AC5-76A1-4246-A3A9-821DEEB14C46}" srcOrd="0" destOrd="0" presId="urn:microsoft.com/office/officeart/2005/8/layout/default#2"/>
    <dgm:cxn modelId="{44EFE259-CA19-48EA-9CC9-079155BD07EA}" type="presOf" srcId="{64470095-1FAC-4C5D-89BF-F887AC48168A}" destId="{F8D5E3C1-CABE-4EEA-B8E8-DCB286550ED5}" srcOrd="0" destOrd="0" presId="urn:microsoft.com/office/officeart/2005/8/layout/default#2"/>
    <dgm:cxn modelId="{06489037-1FEB-4DBB-B2DD-314AAD8199DE}" srcId="{C8F7B5EE-5B0F-4BF8-BC2E-CB9BDD9594D2}" destId="{1C81714E-2263-4D32-A7D2-09BF778E2DBC}" srcOrd="4" destOrd="0" parTransId="{2218403C-2753-4A19-9186-CEE5C3DC6499}" sibTransId="{76FEC776-A59D-48B9-9295-A9EDFD42554C}"/>
    <dgm:cxn modelId="{ABB0419D-DECE-4CE4-A035-E2235FACC359}" srcId="{C8F7B5EE-5B0F-4BF8-BC2E-CB9BDD9594D2}" destId="{8ACA97E9-91DD-4C9D-B435-D266A9566CC7}" srcOrd="3" destOrd="0" parTransId="{615DE0F9-3F51-46D4-953C-3F41A6530365}" sibTransId="{174CF5F4-2671-49C0-9963-578CF703963E}"/>
    <dgm:cxn modelId="{CC556BB6-A5AC-44A4-A79C-455992FB1EA2}" type="presOf" srcId="{C8F7B5EE-5B0F-4BF8-BC2E-CB9BDD9594D2}" destId="{36483A9F-D728-4029-AC3A-C593C27EFE84}" srcOrd="0" destOrd="0" presId="urn:microsoft.com/office/officeart/2005/8/layout/default#2"/>
    <dgm:cxn modelId="{688B42F9-722C-4FB4-954C-9D236A25FE09}" type="presOf" srcId="{91F4DBF1-7252-41A2-AFBF-A38755E6F0DF}" destId="{971DD0F0-4462-4FE9-B617-EF8E6CBA94A1}" srcOrd="0" destOrd="0" presId="urn:microsoft.com/office/officeart/2005/8/layout/default#2"/>
    <dgm:cxn modelId="{022283C8-8093-4E58-97F6-CEB3472DD1AC}" type="presOf" srcId="{C5A60FCE-2618-48F3-A267-C5913745BC51}" destId="{8EB22EB7-29A4-487A-BFAA-F5F7F73AA8CC}" srcOrd="0" destOrd="0" presId="urn:microsoft.com/office/officeart/2005/8/layout/default#2"/>
    <dgm:cxn modelId="{BB8828EA-4226-45C5-936A-99C636812F24}" srcId="{C8F7B5EE-5B0F-4BF8-BC2E-CB9BDD9594D2}" destId="{FB272FB0-B8C4-46DF-84E7-C1940A52205F}" srcOrd="0" destOrd="0" parTransId="{3C000242-D091-4BF8-84DD-928ABA3F526A}" sibTransId="{DCBF9FDD-2CAE-42E0-851A-DA0CE41E195D}"/>
    <dgm:cxn modelId="{7AAFA2F2-AAC0-4BEA-B0C8-4FEB02292799}" type="presOf" srcId="{1C81714E-2263-4D32-A7D2-09BF778E2DBC}" destId="{D5C5B42F-AE3D-4078-9B3E-2AEBB2453FA5}" srcOrd="0" destOrd="0" presId="urn:microsoft.com/office/officeart/2005/8/layout/default#2"/>
    <dgm:cxn modelId="{B4F84FFD-9CB3-40FC-A084-B7E1CAEB4583}" srcId="{C8F7B5EE-5B0F-4BF8-BC2E-CB9BDD9594D2}" destId="{C5A60FCE-2618-48F3-A267-C5913745BC51}" srcOrd="5" destOrd="0" parTransId="{9D3A36F9-DA9D-4052-9EF1-9EAC2264C13B}" sibTransId="{15BB6B17-819C-437D-BE4C-192433923507}"/>
    <dgm:cxn modelId="{A158AF74-A386-425A-A327-71F1CB8AB402}" type="presOf" srcId="{FB272FB0-B8C4-46DF-84E7-C1940A52205F}" destId="{DA42C3A2-6533-4248-B9C3-7EBEAB148FC0}" srcOrd="0" destOrd="0" presId="urn:microsoft.com/office/officeart/2005/8/layout/default#2"/>
    <dgm:cxn modelId="{5A4FC8C1-D7EE-497C-9BB6-D5DFED6F8B08}" srcId="{C8F7B5EE-5B0F-4BF8-BC2E-CB9BDD9594D2}" destId="{262BC9D2-D70C-4209-9489-EC240D1CCD5E}" srcOrd="1" destOrd="0" parTransId="{0FB49774-DF3F-4515-A3A4-9FD99F060B05}" sibTransId="{F5CA4F88-737A-4FA4-82A8-2559D78BE4C7}"/>
    <dgm:cxn modelId="{F50E4C1C-3512-419A-A85B-DE9CAD9C1895}" srcId="{C8F7B5EE-5B0F-4BF8-BC2E-CB9BDD9594D2}" destId="{91F4DBF1-7252-41A2-AFBF-A38755E6F0DF}" srcOrd="2" destOrd="0" parTransId="{C715F060-59C4-4E4C-8C2D-C600F086A008}" sibTransId="{848574B4-48EA-4611-BE0C-FFC097768787}"/>
    <dgm:cxn modelId="{BCCE4B3E-3543-4D26-938E-6EE8001AA060}" type="presParOf" srcId="{36483A9F-D728-4029-AC3A-C593C27EFE84}" destId="{DA42C3A2-6533-4248-B9C3-7EBEAB148FC0}" srcOrd="0" destOrd="0" presId="urn:microsoft.com/office/officeart/2005/8/layout/default#2"/>
    <dgm:cxn modelId="{37081330-A51E-4505-91C9-E18F783C65DA}" type="presParOf" srcId="{36483A9F-D728-4029-AC3A-C593C27EFE84}" destId="{CE56F121-64D9-4CD8-A089-69A403597602}" srcOrd="1" destOrd="0" presId="urn:microsoft.com/office/officeart/2005/8/layout/default#2"/>
    <dgm:cxn modelId="{2D6F1299-89CB-4566-B0EC-28010B367119}" type="presParOf" srcId="{36483A9F-D728-4029-AC3A-C593C27EFE84}" destId="{CC4056E0-6190-42C2-9967-82DE77E2A6A3}" srcOrd="2" destOrd="0" presId="urn:microsoft.com/office/officeart/2005/8/layout/default#2"/>
    <dgm:cxn modelId="{A9EE2175-3182-48D0-A8A3-CD1F98901989}" type="presParOf" srcId="{36483A9F-D728-4029-AC3A-C593C27EFE84}" destId="{64C57EFC-A2BB-473A-9923-85F7E69FCD7F}" srcOrd="3" destOrd="0" presId="urn:microsoft.com/office/officeart/2005/8/layout/default#2"/>
    <dgm:cxn modelId="{E03E8526-94BB-4881-8127-889F15C72CB0}" type="presParOf" srcId="{36483A9F-D728-4029-AC3A-C593C27EFE84}" destId="{971DD0F0-4462-4FE9-B617-EF8E6CBA94A1}" srcOrd="4" destOrd="0" presId="urn:microsoft.com/office/officeart/2005/8/layout/default#2"/>
    <dgm:cxn modelId="{86944BE1-8979-4005-846B-F03AB154D647}" type="presParOf" srcId="{36483A9F-D728-4029-AC3A-C593C27EFE84}" destId="{4D014DDF-3159-4208-AB01-88904A9FED90}" srcOrd="5" destOrd="0" presId="urn:microsoft.com/office/officeart/2005/8/layout/default#2"/>
    <dgm:cxn modelId="{3F5815BB-3199-411F-BA67-8C4709F0314E}" type="presParOf" srcId="{36483A9F-D728-4029-AC3A-C593C27EFE84}" destId="{2A967AC5-76A1-4246-A3A9-821DEEB14C46}" srcOrd="6" destOrd="0" presId="urn:microsoft.com/office/officeart/2005/8/layout/default#2"/>
    <dgm:cxn modelId="{F570242B-339D-4DE8-B7AB-2CB1DD90BD0B}" type="presParOf" srcId="{36483A9F-D728-4029-AC3A-C593C27EFE84}" destId="{018D09C9-3462-4A1C-8F26-A43EDEFC2A83}" srcOrd="7" destOrd="0" presId="urn:microsoft.com/office/officeart/2005/8/layout/default#2"/>
    <dgm:cxn modelId="{406EC69B-F61F-4EDD-9C2B-57027159381D}" type="presParOf" srcId="{36483A9F-D728-4029-AC3A-C593C27EFE84}" destId="{D5C5B42F-AE3D-4078-9B3E-2AEBB2453FA5}" srcOrd="8" destOrd="0" presId="urn:microsoft.com/office/officeart/2005/8/layout/default#2"/>
    <dgm:cxn modelId="{0F42CD51-4DA1-40DC-AA52-EFDE09F28922}" type="presParOf" srcId="{36483A9F-D728-4029-AC3A-C593C27EFE84}" destId="{1A9E9A1F-845D-43FC-8F7C-CD076FBEB6B1}" srcOrd="9" destOrd="0" presId="urn:microsoft.com/office/officeart/2005/8/layout/default#2"/>
    <dgm:cxn modelId="{1CB56BCD-0FFE-4D8D-8475-CA7863A24832}" type="presParOf" srcId="{36483A9F-D728-4029-AC3A-C593C27EFE84}" destId="{8EB22EB7-29A4-487A-BFAA-F5F7F73AA8CC}" srcOrd="10" destOrd="0" presId="urn:microsoft.com/office/officeart/2005/8/layout/default#2"/>
    <dgm:cxn modelId="{DE05CB1B-5253-4A3A-A446-B9A1E19F6D6A}" type="presParOf" srcId="{36483A9F-D728-4029-AC3A-C593C27EFE84}" destId="{354C9CDA-EB11-4ACE-B3AA-05D08C78E4A5}" srcOrd="11" destOrd="0" presId="urn:microsoft.com/office/officeart/2005/8/layout/default#2"/>
    <dgm:cxn modelId="{B95BCCE4-3BDF-4C6B-BB1A-7D8EBACDDA54}" type="presParOf" srcId="{36483A9F-D728-4029-AC3A-C593C27EFE84}" destId="{F8D5E3C1-CABE-4EEA-B8E8-DCB286550ED5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9A6DB-FE0E-4124-B1AF-1B7290A9977D}">
      <dsp:nvSpPr>
        <dsp:cNvPr id="0" name=""/>
        <dsp:cNvSpPr/>
      </dsp:nvSpPr>
      <dsp:spPr>
        <a:xfrm>
          <a:off x="41" y="139196"/>
          <a:ext cx="3970495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Franklin Gothic Medium" panose="020B0603020102020204" pitchFamily="34" charset="0"/>
            </a:rPr>
            <a:t>Преимущества</a:t>
          </a:r>
          <a:endParaRPr lang="ru-RU" sz="1800" kern="1200" dirty="0">
            <a:latin typeface="Franklin Gothic Medium" panose="020B0603020102020204" pitchFamily="34" charset="0"/>
          </a:endParaRPr>
        </a:p>
      </dsp:txBody>
      <dsp:txXfrm>
        <a:off x="41" y="139196"/>
        <a:ext cx="3970495" cy="518400"/>
      </dsp:txXfrm>
    </dsp:sp>
    <dsp:sp modelId="{BD9B31DC-9A01-4916-8D15-26D414334D37}">
      <dsp:nvSpPr>
        <dsp:cNvPr id="0" name=""/>
        <dsp:cNvSpPr/>
      </dsp:nvSpPr>
      <dsp:spPr>
        <a:xfrm>
          <a:off x="41" y="657596"/>
          <a:ext cx="3970495" cy="3853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latin typeface="Franklin Gothic Medium" panose="020B0603020102020204" pitchFamily="34" charset="0"/>
            </a:rPr>
            <a:t>Низкая стоимость оборудования</a:t>
          </a:r>
          <a:r>
            <a:rPr lang="de-DE" altLang="ru-RU" sz="1800" kern="1200" dirty="0" smtClean="0">
              <a:latin typeface="Franklin Gothic Medium" panose="020B0603020102020204" pitchFamily="34" charset="0"/>
            </a:rPr>
            <a:t> </a:t>
          </a:r>
          <a:endParaRPr lang="ru-RU" sz="1800" kern="1200" dirty="0">
            <a:latin typeface="Franklin Gothic Medium" panose="020B06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latin typeface="Franklin Gothic Medium" panose="020B0603020102020204" pitchFamily="34" charset="0"/>
            </a:rPr>
            <a:t>Простая схема управления</a:t>
          </a:r>
          <a:endParaRPr lang="ru-RU" sz="1800" kern="1200" dirty="0">
            <a:latin typeface="Franklin Gothic Medium" panose="020B0603020102020204" pitchFamily="34" charset="0"/>
          </a:endParaRPr>
        </a:p>
      </dsp:txBody>
      <dsp:txXfrm>
        <a:off x="41" y="657596"/>
        <a:ext cx="3970495" cy="3853979"/>
      </dsp:txXfrm>
    </dsp:sp>
    <dsp:sp modelId="{076F31DF-FF4B-40E5-BC60-1FF15E7EB4B9}">
      <dsp:nvSpPr>
        <dsp:cNvPr id="0" name=""/>
        <dsp:cNvSpPr/>
      </dsp:nvSpPr>
      <dsp:spPr>
        <a:xfrm>
          <a:off x="4526406" y="139196"/>
          <a:ext cx="3970495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Franklin Gothic Medium" panose="020B0603020102020204" pitchFamily="34" charset="0"/>
            </a:rPr>
            <a:t>Недостатки</a:t>
          </a:r>
          <a:endParaRPr lang="ru-RU" sz="1800" kern="1200" dirty="0">
            <a:latin typeface="Franklin Gothic Medium" panose="020B0603020102020204" pitchFamily="34" charset="0"/>
          </a:endParaRPr>
        </a:p>
      </dsp:txBody>
      <dsp:txXfrm>
        <a:off x="4526406" y="139196"/>
        <a:ext cx="3970495" cy="518400"/>
      </dsp:txXfrm>
    </dsp:sp>
    <dsp:sp modelId="{2ABFF72B-FA57-4071-90CE-879BDD1F5D1D}">
      <dsp:nvSpPr>
        <dsp:cNvPr id="0" name=""/>
        <dsp:cNvSpPr/>
      </dsp:nvSpPr>
      <dsp:spPr>
        <a:xfrm>
          <a:off x="4526406" y="657596"/>
          <a:ext cx="3970495" cy="3853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latin typeface="Franklin Gothic Medium" panose="020B0603020102020204" pitchFamily="34" charset="0"/>
            </a:rPr>
            <a:t>Высокая изнашиваемость деталей</a:t>
          </a:r>
          <a:endParaRPr lang="ru-RU" sz="1800" kern="1200" dirty="0">
            <a:latin typeface="Franklin Gothic Medium" panose="020B06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latin typeface="Franklin Gothic Medium" panose="020B0603020102020204" pitchFamily="34" charset="0"/>
            </a:rPr>
            <a:t>Большое энергопотребление</a:t>
          </a:r>
          <a:endParaRPr lang="de-DE" altLang="ru-RU" sz="1800" kern="1200" dirty="0">
            <a:latin typeface="Franklin Gothic Medium" panose="020B06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err="1" smtClean="0">
              <a:solidFill>
                <a:srgbClr val="E02025"/>
              </a:solidFill>
              <a:latin typeface="Franklin Gothic Medium" panose="020B0603020102020204" pitchFamily="34" charset="0"/>
            </a:rPr>
            <a:t>Пожароопасность</a:t>
          </a:r>
          <a:endParaRPr lang="de-DE" altLang="ru-RU" sz="1800" kern="1200" dirty="0">
            <a:solidFill>
              <a:srgbClr val="E02025"/>
            </a:solidFill>
            <a:latin typeface="Franklin Gothic Medium" panose="020B06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latin typeface="Franklin Gothic Medium" panose="020B0603020102020204" pitchFamily="34" charset="0"/>
            </a:rPr>
            <a:t>Непостоянная плотность брикетов</a:t>
          </a:r>
          <a:r>
            <a:rPr lang="de-DE" altLang="ru-RU" sz="1800" kern="1200" dirty="0" smtClean="0">
              <a:latin typeface="Franklin Gothic Medium" panose="020B0603020102020204" pitchFamily="34" charset="0"/>
            </a:rPr>
            <a:t> </a:t>
          </a:r>
          <a:endParaRPr lang="de-DE" altLang="ru-RU" sz="1800" kern="1200" dirty="0">
            <a:latin typeface="Franklin Gothic Medium" panose="020B06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latin typeface="Franklin Gothic Medium" panose="020B0603020102020204" pitchFamily="34" charset="0"/>
            </a:rPr>
            <a:t>Чувствительность к неоднородности фракции сырья</a:t>
          </a:r>
          <a:endParaRPr lang="ru-RU" altLang="ru-RU" sz="1800" kern="1200" dirty="0">
            <a:latin typeface="Franklin Gothic Medium" panose="020B06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latin typeface="Franklin Gothic Medium" panose="020B0603020102020204" pitchFamily="34" charset="0"/>
            </a:rPr>
            <a:t>Необходимость дополнительной обработки брикета (торцовки)</a:t>
          </a:r>
          <a:endParaRPr lang="ru-RU" altLang="ru-RU" sz="1800" kern="1200" dirty="0">
            <a:latin typeface="Franklin Gothic Medium" panose="020B06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latin typeface="Franklin Gothic Medium" panose="020B0603020102020204" pitchFamily="34" charset="0"/>
            </a:rPr>
            <a:t>Необходимость принудительного охлаждения брикетов</a:t>
          </a:r>
          <a:endParaRPr lang="ru-RU" altLang="ru-RU" sz="1800" kern="1200" dirty="0">
            <a:latin typeface="Franklin Gothic Medium" panose="020B06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latin typeface="Franklin Gothic Medium" panose="020B0603020102020204" pitchFamily="34" charset="0"/>
            </a:rPr>
            <a:t>Опасность самопроизвольного воспламенения брикетов в течении 24 часов после изготовления</a:t>
          </a:r>
          <a:endParaRPr lang="ru-RU" altLang="ru-RU" sz="1800" kern="1200" dirty="0">
            <a:latin typeface="Franklin Gothic Medium" panose="020B0603020102020204" pitchFamily="34" charset="0"/>
          </a:endParaRPr>
        </a:p>
      </dsp:txBody>
      <dsp:txXfrm>
        <a:off x="4526406" y="657596"/>
        <a:ext cx="3970495" cy="3853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9A6DB-FE0E-4124-B1AF-1B7290A9977D}">
      <dsp:nvSpPr>
        <dsp:cNvPr id="0" name=""/>
        <dsp:cNvSpPr/>
      </dsp:nvSpPr>
      <dsp:spPr>
        <a:xfrm>
          <a:off x="40" y="102716"/>
          <a:ext cx="388778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Franklin Gothic Medium" panose="020B0603020102020204" pitchFamily="34" charset="0"/>
            </a:rPr>
            <a:t>Преимущества</a:t>
          </a:r>
          <a:endParaRPr lang="ru-RU" sz="2100" kern="1200" dirty="0">
            <a:latin typeface="Franklin Gothic Medium" panose="020B0603020102020204" pitchFamily="34" charset="0"/>
          </a:endParaRPr>
        </a:p>
      </dsp:txBody>
      <dsp:txXfrm>
        <a:off x="40" y="102716"/>
        <a:ext cx="3887789" cy="604800"/>
      </dsp:txXfrm>
    </dsp:sp>
    <dsp:sp modelId="{BD9B31DC-9A01-4916-8D15-26D414334D37}">
      <dsp:nvSpPr>
        <dsp:cNvPr id="0" name=""/>
        <dsp:cNvSpPr/>
      </dsp:nvSpPr>
      <dsp:spPr>
        <a:xfrm>
          <a:off x="40" y="707516"/>
          <a:ext cx="3887789" cy="3804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100" kern="1200" dirty="0" smtClean="0">
              <a:latin typeface="Franklin Gothic Medium" panose="020B0603020102020204" pitchFamily="34" charset="0"/>
            </a:rPr>
            <a:t>Высокая производительность</a:t>
          </a:r>
          <a:r>
            <a:rPr lang="de-DE" altLang="ru-RU" sz="2100" kern="1200" dirty="0" smtClean="0">
              <a:latin typeface="Franklin Gothic Medium" panose="020B0603020102020204" pitchFamily="34" charset="0"/>
            </a:rPr>
            <a:t> </a:t>
          </a:r>
          <a:endParaRPr lang="ru-RU" sz="2100" kern="1200" dirty="0">
            <a:latin typeface="Franklin Gothic Medium" panose="020B0603020102020204" pitchFamily="34" charset="0"/>
          </a:endParaRPr>
        </a:p>
      </dsp:txBody>
      <dsp:txXfrm>
        <a:off x="40" y="707516"/>
        <a:ext cx="3887789" cy="3804570"/>
      </dsp:txXfrm>
    </dsp:sp>
    <dsp:sp modelId="{076F31DF-FF4B-40E5-BC60-1FF15E7EB4B9}">
      <dsp:nvSpPr>
        <dsp:cNvPr id="0" name=""/>
        <dsp:cNvSpPr/>
      </dsp:nvSpPr>
      <dsp:spPr>
        <a:xfrm>
          <a:off x="4432120" y="102716"/>
          <a:ext cx="3887789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Franklin Gothic Medium" panose="020B0603020102020204" pitchFamily="34" charset="0"/>
            </a:rPr>
            <a:t>Недостатки</a:t>
          </a:r>
          <a:endParaRPr lang="ru-RU" sz="2100" kern="1200" dirty="0">
            <a:latin typeface="Franklin Gothic Medium" panose="020B0603020102020204" pitchFamily="34" charset="0"/>
          </a:endParaRPr>
        </a:p>
      </dsp:txBody>
      <dsp:txXfrm>
        <a:off x="4432120" y="102716"/>
        <a:ext cx="3887789" cy="604800"/>
      </dsp:txXfrm>
    </dsp:sp>
    <dsp:sp modelId="{2ABFF72B-FA57-4071-90CE-879BDD1F5D1D}">
      <dsp:nvSpPr>
        <dsp:cNvPr id="0" name=""/>
        <dsp:cNvSpPr/>
      </dsp:nvSpPr>
      <dsp:spPr>
        <a:xfrm>
          <a:off x="4432120" y="707516"/>
          <a:ext cx="3887789" cy="38045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100" kern="1200" dirty="0" smtClean="0">
              <a:latin typeface="Franklin Gothic Medium" panose="020B0603020102020204" pitchFamily="34" charset="0"/>
            </a:rPr>
            <a:t>Высокая изнашиваемость деталей</a:t>
          </a:r>
          <a:endParaRPr lang="ru-RU" sz="2100" kern="1200" dirty="0">
            <a:latin typeface="Franklin Gothic Medium" panose="020B06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100" kern="1200" dirty="0" smtClean="0">
              <a:latin typeface="Franklin Gothic Medium" panose="020B0603020102020204" pitchFamily="34" charset="0"/>
            </a:rPr>
            <a:t>Большое энергопотребление</a:t>
          </a:r>
          <a:endParaRPr lang="de-DE" altLang="ru-RU" sz="2100" kern="1200" dirty="0">
            <a:latin typeface="Franklin Gothic Medium" panose="020B06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100" kern="1200" dirty="0" smtClean="0">
              <a:latin typeface="Franklin Gothic Medium" panose="020B0603020102020204" pitchFamily="34" charset="0"/>
            </a:rPr>
            <a:t>Трение</a:t>
          </a:r>
          <a:r>
            <a:rPr lang="de-DE" altLang="ru-RU" sz="2100" kern="1200" dirty="0" smtClean="0">
              <a:latin typeface="Franklin Gothic Medium" panose="020B0603020102020204" pitchFamily="34" charset="0"/>
            </a:rPr>
            <a:t> = </a:t>
          </a:r>
          <a:r>
            <a:rPr lang="ru-RU" altLang="ru-RU" sz="2100" kern="1200" dirty="0" smtClean="0">
              <a:latin typeface="Franklin Gothic Medium" panose="020B0603020102020204" pitchFamily="34" charset="0"/>
            </a:rPr>
            <a:t>нагрев</a:t>
          </a:r>
          <a:r>
            <a:rPr lang="de-DE" altLang="ru-RU" sz="2100" kern="1200" dirty="0" smtClean="0">
              <a:latin typeface="Franklin Gothic Medium" panose="020B0603020102020204" pitchFamily="34" charset="0"/>
            </a:rPr>
            <a:t> =&gt;</a:t>
          </a:r>
          <a:r>
            <a:rPr lang="ru-RU" altLang="ru-RU" sz="2100" kern="1200" dirty="0" err="1" smtClean="0">
              <a:solidFill>
                <a:srgbClr val="E02025"/>
              </a:solidFill>
              <a:latin typeface="Franklin Gothic Medium" panose="020B0603020102020204" pitchFamily="34" charset="0"/>
            </a:rPr>
            <a:t>пожароопасность</a:t>
          </a:r>
          <a:endParaRPr lang="ru-RU" altLang="ru-RU" sz="2100" kern="1200" dirty="0">
            <a:latin typeface="Franklin Gothic Medium" panose="020B06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100" kern="1200" dirty="0" smtClean="0">
              <a:latin typeface="Franklin Gothic Medium" panose="020B0603020102020204" pitchFamily="34" charset="0"/>
            </a:rPr>
            <a:t>Непостоянная плотность брикетов</a:t>
          </a:r>
          <a:endParaRPr lang="de-DE" altLang="ru-RU" sz="2100" kern="1200" dirty="0">
            <a:latin typeface="Franklin Gothic Medium" panose="020B06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100" kern="1200" dirty="0" err="1" smtClean="0">
              <a:latin typeface="Franklin Gothic Medium" panose="020B0603020102020204" pitchFamily="34" charset="0"/>
            </a:rPr>
            <a:t>Чуствительность</a:t>
          </a:r>
          <a:r>
            <a:rPr lang="ru-RU" altLang="ru-RU" sz="2100" kern="1200" dirty="0" smtClean="0">
              <a:latin typeface="Franklin Gothic Medium" panose="020B0603020102020204" pitchFamily="34" charset="0"/>
            </a:rPr>
            <a:t> к неоднородности фракции сырья</a:t>
          </a:r>
          <a:endParaRPr lang="de-DE" altLang="ru-RU" sz="2100" kern="1200" dirty="0">
            <a:latin typeface="Franklin Gothic Medium" panose="020B0603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100" kern="1200" dirty="0" smtClean="0">
              <a:latin typeface="Franklin Gothic Medium" panose="020B0603020102020204" pitchFamily="34" charset="0"/>
            </a:rPr>
            <a:t>Трудно складировать</a:t>
          </a:r>
          <a:endParaRPr lang="de-DE" altLang="ru-RU" sz="2100" kern="1200" dirty="0">
            <a:latin typeface="Franklin Gothic Medium" panose="020B0603020102020204" pitchFamily="34" charset="0"/>
          </a:endParaRPr>
        </a:p>
      </dsp:txBody>
      <dsp:txXfrm>
        <a:off x="4432120" y="707516"/>
        <a:ext cx="3887789" cy="3804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9A6DB-FE0E-4124-B1AF-1B7290A9977D}">
      <dsp:nvSpPr>
        <dsp:cNvPr id="0" name=""/>
        <dsp:cNvSpPr/>
      </dsp:nvSpPr>
      <dsp:spPr>
        <a:xfrm>
          <a:off x="41" y="1842"/>
          <a:ext cx="3970495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Franklin Gothic Medium" panose="020B0603020102020204" pitchFamily="34" charset="0"/>
            </a:rPr>
            <a:t>Преимущества</a:t>
          </a:r>
          <a:endParaRPr lang="ru-RU" sz="2400" kern="1200" dirty="0">
            <a:latin typeface="Franklin Gothic Medium" panose="020B0603020102020204" pitchFamily="34" charset="0"/>
          </a:endParaRPr>
        </a:p>
      </dsp:txBody>
      <dsp:txXfrm>
        <a:off x="41" y="1842"/>
        <a:ext cx="3970495" cy="691200"/>
      </dsp:txXfrm>
    </dsp:sp>
    <dsp:sp modelId="{BD9B31DC-9A01-4916-8D15-26D414334D37}">
      <dsp:nvSpPr>
        <dsp:cNvPr id="0" name=""/>
        <dsp:cNvSpPr/>
      </dsp:nvSpPr>
      <dsp:spPr>
        <a:xfrm>
          <a:off x="41" y="693042"/>
          <a:ext cx="3970495" cy="39558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400" kern="1200" dirty="0" smtClean="0">
              <a:latin typeface="Franklin Gothic Medium" panose="020B0603020102020204" pitchFamily="34" charset="0"/>
            </a:rPr>
            <a:t>Невысокая стоимость оборудования</a:t>
          </a:r>
          <a:endParaRPr lang="ru-RU" sz="2400" kern="1200" dirty="0">
            <a:latin typeface="Franklin Gothic Medium" panose="020B06030201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400" kern="1200" dirty="0" smtClean="0">
              <a:latin typeface="Franklin Gothic Medium" panose="020B0603020102020204" pitchFamily="34" charset="0"/>
            </a:rPr>
            <a:t>Небольшие габариты</a:t>
          </a:r>
          <a:endParaRPr lang="ru-RU" altLang="ru-RU" sz="2400" kern="1200" dirty="0">
            <a:latin typeface="Franklin Gothic Medium" panose="020B06030201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400" kern="1200" dirty="0" smtClean="0">
              <a:latin typeface="Franklin Gothic Medium" panose="020B0603020102020204" pitchFamily="34" charset="0"/>
            </a:rPr>
            <a:t>Низкое энергопотребление</a:t>
          </a:r>
          <a:endParaRPr lang="de-DE" altLang="ru-RU" sz="2400" kern="1200" dirty="0">
            <a:latin typeface="Franklin Gothic Medium" panose="020B0603020102020204" pitchFamily="34" charset="0"/>
          </a:endParaRPr>
        </a:p>
      </dsp:txBody>
      <dsp:txXfrm>
        <a:off x="41" y="693042"/>
        <a:ext cx="3970495" cy="3955888"/>
      </dsp:txXfrm>
    </dsp:sp>
    <dsp:sp modelId="{076F31DF-FF4B-40E5-BC60-1FF15E7EB4B9}">
      <dsp:nvSpPr>
        <dsp:cNvPr id="0" name=""/>
        <dsp:cNvSpPr/>
      </dsp:nvSpPr>
      <dsp:spPr>
        <a:xfrm>
          <a:off x="4526406" y="1842"/>
          <a:ext cx="3970495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Franklin Gothic Medium" panose="020B0603020102020204" pitchFamily="34" charset="0"/>
            </a:rPr>
            <a:t>Недостатки</a:t>
          </a:r>
          <a:endParaRPr lang="ru-RU" sz="2400" kern="1200" dirty="0">
            <a:latin typeface="Franklin Gothic Medium" panose="020B0603020102020204" pitchFamily="34" charset="0"/>
          </a:endParaRPr>
        </a:p>
      </dsp:txBody>
      <dsp:txXfrm>
        <a:off x="4526406" y="1842"/>
        <a:ext cx="3970495" cy="691200"/>
      </dsp:txXfrm>
    </dsp:sp>
    <dsp:sp modelId="{2ABFF72B-FA57-4071-90CE-879BDD1F5D1D}">
      <dsp:nvSpPr>
        <dsp:cNvPr id="0" name=""/>
        <dsp:cNvSpPr/>
      </dsp:nvSpPr>
      <dsp:spPr>
        <a:xfrm>
          <a:off x="4526406" y="693042"/>
          <a:ext cx="3970495" cy="39558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400" kern="1200" dirty="0" smtClean="0">
              <a:latin typeface="Franklin Gothic Medium" panose="020B0603020102020204" pitchFamily="34" charset="0"/>
            </a:rPr>
            <a:t>Высокая изнашиваемость деталей</a:t>
          </a:r>
          <a:endParaRPr lang="ru-RU" sz="2400" kern="1200" dirty="0">
            <a:latin typeface="Franklin Gothic Medium" panose="020B06030201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400" kern="1200" dirty="0" smtClean="0">
              <a:latin typeface="Franklin Gothic Medium" panose="020B0603020102020204" pitchFamily="34" charset="0"/>
            </a:rPr>
            <a:t>Низкая плотность брикетов</a:t>
          </a:r>
          <a:r>
            <a:rPr lang="de-DE" altLang="ru-RU" sz="2400" kern="1200" dirty="0" smtClean="0">
              <a:latin typeface="Franklin Gothic Medium" panose="020B0603020102020204" pitchFamily="34" charset="0"/>
            </a:rPr>
            <a:t> </a:t>
          </a:r>
          <a:endParaRPr lang="de-DE" altLang="ru-RU" sz="2400" kern="1200" dirty="0">
            <a:latin typeface="Franklin Gothic Medium" panose="020B06030201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400" kern="1200" dirty="0" smtClean="0">
              <a:latin typeface="Franklin Gothic Medium" panose="020B0603020102020204" pitchFamily="34" charset="0"/>
            </a:rPr>
            <a:t>Чувствительность к неоднородности фракции сырья</a:t>
          </a:r>
          <a:endParaRPr lang="de-DE" altLang="ru-RU" sz="2400" kern="1200" dirty="0">
            <a:latin typeface="Franklin Gothic Medium" panose="020B06030201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400" kern="1200" dirty="0" smtClean="0">
              <a:latin typeface="Franklin Gothic Medium" panose="020B0603020102020204" pitchFamily="34" charset="0"/>
            </a:rPr>
            <a:t>Низкая производительность</a:t>
          </a:r>
          <a:endParaRPr lang="ru-RU" altLang="ru-RU" sz="2400" kern="1200" dirty="0">
            <a:latin typeface="Franklin Gothic Medium" panose="020B06030201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400" kern="1200" dirty="0" smtClean="0">
              <a:latin typeface="Franklin Gothic Medium" panose="020B0603020102020204" pitchFamily="34" charset="0"/>
            </a:rPr>
            <a:t>Трудно складировать</a:t>
          </a:r>
          <a:endParaRPr lang="de-DE" altLang="ru-RU" sz="2400" kern="1200" dirty="0">
            <a:latin typeface="Franklin Gothic Medium" panose="020B0603020102020204" pitchFamily="34" charset="0"/>
          </a:endParaRPr>
        </a:p>
      </dsp:txBody>
      <dsp:txXfrm>
        <a:off x="4526406" y="693042"/>
        <a:ext cx="3970495" cy="3955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9A6DB-FE0E-4124-B1AF-1B7290A9977D}">
      <dsp:nvSpPr>
        <dsp:cNvPr id="0" name=""/>
        <dsp:cNvSpPr/>
      </dsp:nvSpPr>
      <dsp:spPr>
        <a:xfrm>
          <a:off x="41" y="118677"/>
          <a:ext cx="3970495" cy="540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Franklin Gothic Medium" panose="020B0603020102020204" pitchFamily="34" charset="0"/>
            </a:rPr>
            <a:t>Преимущества</a:t>
          </a:r>
          <a:endParaRPr lang="ru-RU" sz="2400" kern="1200" dirty="0">
            <a:latin typeface="Franklin Gothic Medium" panose="020B0603020102020204" pitchFamily="34" charset="0"/>
          </a:endParaRPr>
        </a:p>
      </dsp:txBody>
      <dsp:txXfrm>
        <a:off x="41" y="118677"/>
        <a:ext cx="3970495" cy="540393"/>
      </dsp:txXfrm>
    </dsp:sp>
    <dsp:sp modelId="{BD9B31DC-9A01-4916-8D15-26D414334D37}">
      <dsp:nvSpPr>
        <dsp:cNvPr id="0" name=""/>
        <dsp:cNvSpPr/>
      </dsp:nvSpPr>
      <dsp:spPr>
        <a:xfrm>
          <a:off x="41" y="659071"/>
          <a:ext cx="3970495" cy="38730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dirty="0" smtClean="0">
              <a:latin typeface="Franklin Gothic Medium" panose="020B0603020102020204" pitchFamily="34" charset="0"/>
            </a:rPr>
            <a:t>Высокая производительность</a:t>
          </a:r>
          <a:endParaRPr lang="ru-RU" sz="1500" kern="1200" dirty="0">
            <a:latin typeface="Franklin Gothic Medium" panose="020B06030201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dirty="0" smtClean="0">
              <a:latin typeface="Franklin Gothic Medium" panose="020B0603020102020204" pitchFamily="34" charset="0"/>
            </a:rPr>
            <a:t>Высокий спрос на гранулы для промышленного потребления и домашних хозяйств</a:t>
          </a:r>
          <a:endParaRPr lang="de-DE" altLang="ru-RU" sz="1500" kern="1200" dirty="0">
            <a:latin typeface="Franklin Gothic Medium" panose="020B06030201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dirty="0" smtClean="0">
              <a:latin typeface="Franklin Gothic Medium" panose="020B0603020102020204" pitchFamily="34" charset="0"/>
            </a:rPr>
            <a:t>Удобство упаковки и транспортировки (</a:t>
          </a:r>
          <a:r>
            <a:rPr lang="ru-RU" altLang="ru-RU" sz="1500" kern="1200" dirty="0" err="1" smtClean="0">
              <a:latin typeface="Franklin Gothic Medium" panose="020B0603020102020204" pitchFamily="34" charset="0"/>
            </a:rPr>
            <a:t>биг-бэги</a:t>
          </a:r>
          <a:r>
            <a:rPr lang="ru-RU" altLang="ru-RU" sz="1500" kern="1200" dirty="0" smtClean="0">
              <a:latin typeface="Franklin Gothic Medium" panose="020B0603020102020204" pitchFamily="34" charset="0"/>
            </a:rPr>
            <a:t>, насыпью)</a:t>
          </a:r>
          <a:endParaRPr lang="de-DE" altLang="ru-RU" sz="1500" kern="1200" dirty="0">
            <a:latin typeface="Franklin Gothic Medium" panose="020B0603020102020204" pitchFamily="34" charset="0"/>
          </a:endParaRPr>
        </a:p>
      </dsp:txBody>
      <dsp:txXfrm>
        <a:off x="41" y="659071"/>
        <a:ext cx="3970495" cy="3873023"/>
      </dsp:txXfrm>
    </dsp:sp>
    <dsp:sp modelId="{076F31DF-FF4B-40E5-BC60-1FF15E7EB4B9}">
      <dsp:nvSpPr>
        <dsp:cNvPr id="0" name=""/>
        <dsp:cNvSpPr/>
      </dsp:nvSpPr>
      <dsp:spPr>
        <a:xfrm>
          <a:off x="4526406" y="118677"/>
          <a:ext cx="3970495" cy="540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Franklin Gothic Medium" panose="020B0603020102020204" pitchFamily="34" charset="0"/>
            </a:rPr>
            <a:t>Недостатки</a:t>
          </a:r>
          <a:endParaRPr lang="ru-RU" sz="2400" kern="1200" dirty="0">
            <a:latin typeface="Franklin Gothic Medium" panose="020B0603020102020204" pitchFamily="34" charset="0"/>
          </a:endParaRPr>
        </a:p>
      </dsp:txBody>
      <dsp:txXfrm>
        <a:off x="4526406" y="118677"/>
        <a:ext cx="3970495" cy="540393"/>
      </dsp:txXfrm>
    </dsp:sp>
    <dsp:sp modelId="{2ABFF72B-FA57-4071-90CE-879BDD1F5D1D}">
      <dsp:nvSpPr>
        <dsp:cNvPr id="0" name=""/>
        <dsp:cNvSpPr/>
      </dsp:nvSpPr>
      <dsp:spPr>
        <a:xfrm>
          <a:off x="4526406" y="659071"/>
          <a:ext cx="3970495" cy="38730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dirty="0" smtClean="0">
              <a:latin typeface="Franklin Gothic Medium" panose="020B0603020102020204" pitchFamily="34" charset="0"/>
            </a:rPr>
            <a:t>Высокая стоимость оборудования и монтажа</a:t>
          </a:r>
          <a:endParaRPr lang="ru-RU" sz="1500" kern="1200" dirty="0">
            <a:latin typeface="Franklin Gothic Medium" panose="020B06030201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dirty="0" smtClean="0">
              <a:latin typeface="Franklin Gothic Medium" panose="020B0603020102020204" pitchFamily="34" charset="0"/>
            </a:rPr>
            <a:t>Дополнительные затраты на измельчение и пересушку сырья</a:t>
          </a:r>
          <a:endParaRPr lang="de-DE" altLang="ru-RU" sz="1500" kern="1200" dirty="0">
            <a:latin typeface="Franklin Gothic Medium" panose="020B06030201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dirty="0" smtClean="0">
              <a:latin typeface="Franklin Gothic Medium" panose="020B0603020102020204" pitchFamily="34" charset="0"/>
            </a:rPr>
            <a:t>Высокая стоимость нулевого цикла и строительных работ</a:t>
          </a:r>
          <a:endParaRPr lang="ru-RU" altLang="ru-RU" sz="1500" kern="1200" dirty="0">
            <a:latin typeface="Franklin Gothic Medium" panose="020B06030201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dirty="0" smtClean="0">
              <a:latin typeface="Franklin Gothic Medium" panose="020B0603020102020204" pitchFamily="34" charset="0"/>
            </a:rPr>
            <a:t>Необходимость подключений к воде и/или пару</a:t>
          </a:r>
          <a:endParaRPr lang="de-DE" altLang="ru-RU" sz="1500" kern="1200" dirty="0">
            <a:latin typeface="Franklin Gothic Medium" panose="020B06030201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dirty="0" smtClean="0">
              <a:latin typeface="Franklin Gothic Medium" panose="020B0603020102020204" pitchFamily="34" charset="0"/>
            </a:rPr>
            <a:t>Высокое энергопотребление</a:t>
          </a:r>
          <a:endParaRPr lang="ru-RU" altLang="ru-RU" sz="1500" kern="1200" dirty="0">
            <a:latin typeface="Franklin Gothic Medium" panose="020B06030201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dirty="0" smtClean="0">
              <a:latin typeface="Franklin Gothic Medium" panose="020B0603020102020204" pitchFamily="34" charset="0"/>
            </a:rPr>
            <a:t>Чувствительность к неоднородности фракции</a:t>
          </a:r>
          <a:endParaRPr lang="de-DE" altLang="ru-RU" sz="1500" kern="1200" dirty="0">
            <a:latin typeface="Franklin Gothic Medium" panose="020B06030201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dirty="0" smtClean="0">
              <a:latin typeface="Franklin Gothic Medium" panose="020B0603020102020204" pitchFamily="34" charset="0"/>
            </a:rPr>
            <a:t>Чувствительность к породам древесины</a:t>
          </a:r>
          <a:endParaRPr lang="de-DE" altLang="ru-RU" sz="1500" kern="1200" dirty="0">
            <a:latin typeface="Franklin Gothic Medium" panose="020B06030201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dirty="0" smtClean="0">
              <a:latin typeface="Franklin Gothic Medium" panose="020B0603020102020204" pitchFamily="34" charset="0"/>
            </a:rPr>
            <a:t>Необходимость принудительного охлаждения гранул</a:t>
          </a:r>
          <a:endParaRPr lang="ru-RU" altLang="ru-RU" sz="1500" kern="1200" dirty="0">
            <a:latin typeface="Franklin Gothic Medium" panose="020B06030201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dirty="0" err="1" smtClean="0">
              <a:latin typeface="Franklin Gothic Medium" panose="020B0603020102020204" pitchFamily="34" charset="0"/>
            </a:rPr>
            <a:t>Пожароопасность</a:t>
          </a:r>
          <a:r>
            <a:rPr lang="ru-RU" altLang="ru-RU" sz="1500" kern="1200" dirty="0" smtClean="0">
              <a:latin typeface="Franklin Gothic Medium" panose="020B0603020102020204" pitchFamily="34" charset="0"/>
            </a:rPr>
            <a:t> </a:t>
          </a:r>
          <a:endParaRPr lang="ru-RU" altLang="ru-RU" sz="1500" kern="1200" dirty="0">
            <a:latin typeface="Franklin Gothic Medium" panose="020B06030201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dirty="0" smtClean="0">
              <a:latin typeface="Franklin Gothic Medium" panose="020B0603020102020204" pitchFamily="34" charset="0"/>
            </a:rPr>
            <a:t>Изнашиваемость матриц и дорогостоящее сервисное обслуживание</a:t>
          </a:r>
          <a:endParaRPr lang="de-DE" altLang="ru-RU" sz="1500" kern="1200" dirty="0">
            <a:latin typeface="Franklin Gothic Medium" panose="020B0603020102020204" pitchFamily="34" charset="0"/>
          </a:endParaRPr>
        </a:p>
      </dsp:txBody>
      <dsp:txXfrm>
        <a:off x="4526406" y="659071"/>
        <a:ext cx="3970495" cy="38730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2C3A2-6533-4248-B9C3-7EBEAB148FC0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Высокая эксплуатационная надежность</a:t>
          </a:r>
          <a:endParaRPr lang="ru-RU" sz="1800" kern="1200" dirty="0">
            <a:latin typeface="Franklin Gothic Medium" pitchFamily="34" charset="0"/>
          </a:endParaRPr>
        </a:p>
      </dsp:txBody>
      <dsp:txXfrm>
        <a:off x="495061" y="645"/>
        <a:ext cx="2262336" cy="1357401"/>
      </dsp:txXfrm>
    </dsp:sp>
    <dsp:sp modelId="{CC4056E0-6190-42C2-9967-82DE77E2A6A3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Предназначен для работы 24 часа в сутки 7 дней в неделю </a:t>
          </a:r>
        </a:p>
      </dsp:txBody>
      <dsp:txXfrm>
        <a:off x="2983631" y="645"/>
        <a:ext cx="2262336" cy="1357401"/>
      </dsp:txXfrm>
    </dsp:sp>
    <dsp:sp modelId="{971DD0F0-4462-4FE9-B617-EF8E6CBA94A1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Компактная конструкция и легкий монтаж</a:t>
          </a:r>
        </a:p>
      </dsp:txBody>
      <dsp:txXfrm>
        <a:off x="5472201" y="645"/>
        <a:ext cx="2262336" cy="1357401"/>
      </dsp:txXfrm>
    </dsp:sp>
    <dsp:sp modelId="{2A967AC5-76A1-4246-A3A9-821DEEB14C46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Низкое удельное электропотребление(50-60 кВт/ч на тонну )</a:t>
          </a:r>
        </a:p>
      </dsp:txBody>
      <dsp:txXfrm>
        <a:off x="495061" y="1584280"/>
        <a:ext cx="2262336" cy="1357401"/>
      </dsp:txXfrm>
    </dsp:sp>
    <dsp:sp modelId="{D5C5B42F-AE3D-4078-9B3E-2AEBB2453FA5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Низкий износ и эксплуатационные расходы (от 2,3 </a:t>
          </a:r>
          <a:r>
            <a:rPr lang="lv-LV" sz="1800" b="1" kern="1200" dirty="0" smtClean="0">
              <a:latin typeface="Franklin Gothic Medium" pitchFamily="34" charset="0"/>
            </a:rPr>
            <a:t>EUR </a:t>
          </a:r>
          <a:r>
            <a:rPr lang="ru-RU" sz="1800" b="1" kern="1200" dirty="0" smtClean="0">
              <a:latin typeface="Franklin Gothic Medium" pitchFamily="34" charset="0"/>
            </a:rPr>
            <a:t>на тонну изготовленных брикетов)</a:t>
          </a:r>
        </a:p>
      </dsp:txBody>
      <dsp:txXfrm>
        <a:off x="2983631" y="1584280"/>
        <a:ext cx="2262336" cy="1357401"/>
      </dsp:txXfrm>
    </dsp:sp>
    <dsp:sp modelId="{8EB22EB7-29A4-487A-BFAA-F5F7F73AA8CC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Не требует использования связующих веществ (удельное давление 1700 кг/см2 )</a:t>
          </a:r>
        </a:p>
      </dsp:txBody>
      <dsp:txXfrm>
        <a:off x="5472201" y="1584280"/>
        <a:ext cx="2262336" cy="1357401"/>
      </dsp:txXfrm>
    </dsp:sp>
    <dsp:sp modelId="{F8D5E3C1-CABE-4EEA-B8E8-DCB286550ED5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Конфигурация машин модифицируется в соответствии с требованиями заказчика</a:t>
          </a:r>
        </a:p>
      </dsp:txBody>
      <dsp:txXfrm>
        <a:off x="2983631" y="3167916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5387D-08D6-4FB1-B9D4-87B0BEA3480B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D456-08FD-48D7-8D0A-1994CCE4D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3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1D456-08FD-48D7-8D0A-1994CCE4D72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4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308DBE-5B9E-4776-9085-9273DD37E5D2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893838-405F-4F83-B031-0F95F286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08DBE-5B9E-4776-9085-9273DD37E5D2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93838-405F-4F83-B031-0F95F286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08DBE-5B9E-4776-9085-9273DD37E5D2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93838-405F-4F83-B031-0F95F286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08DBE-5B9E-4776-9085-9273DD37E5D2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93838-405F-4F83-B031-0F95F2864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08DBE-5B9E-4776-9085-9273DD37E5D2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93838-405F-4F83-B031-0F95F2864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08DBE-5B9E-4776-9085-9273DD37E5D2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93838-405F-4F83-B031-0F95F2864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08DBE-5B9E-4776-9085-9273DD37E5D2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93838-405F-4F83-B031-0F95F286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08DBE-5B9E-4776-9085-9273DD37E5D2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93838-405F-4F83-B031-0F95F2864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08DBE-5B9E-4776-9085-9273DD37E5D2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93838-405F-4F83-B031-0F95F286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308DBE-5B9E-4776-9085-9273DD37E5D2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93838-405F-4F83-B031-0F95F286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308DBE-5B9E-4776-9085-9273DD37E5D2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893838-405F-4F83-B031-0F95F2864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308DBE-5B9E-4776-9085-9273DD37E5D2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893838-405F-4F83-B031-0F95F286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zetserv\DATA\&#1054;&#1092;&#1080;&#1089;\&#1084;&#1072;&#1088;&#1082;&#1077;&#1090;&#1080;&#1085;&#1075;\&#1074;&#1080;&#1076;&#1077;&#1086;\Videos%20&#1084;&#1077;&#1090;%20&#1087;&#1088;&#1077;&#1089;&#1089;&#1086;&#1074;\Schema_brikettieren.m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1.jpe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2" Type="http://schemas.openxmlformats.org/officeDocument/2006/relationships/image" Target="../media/image48.gif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png"/><Relationship Id="rId4" Type="http://schemas.openxmlformats.org/officeDocument/2006/relationships/image" Target="../media/image49.gif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10449"/>
            <a:ext cx="7772400" cy="61276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Технологические особенности производства </a:t>
            </a:r>
            <a:r>
              <a:rPr lang="ru-RU" sz="4000" dirty="0" err="1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биотоплива</a:t>
            </a:r>
            <a:endParaRPr lang="ru-RU" sz="40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00037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itchFamily="34" charset="0"/>
              </a:rPr>
              <a:t>от отходов к ценному сырью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786190"/>
            <a:ext cx="2089382" cy="133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126615" y="6488668"/>
            <a:ext cx="2891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Докладчик: Бастриков Д.В.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52" y="3876672"/>
            <a:ext cx="1952786" cy="1297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514351" y="2404797"/>
            <a:ext cx="7796030" cy="248339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57234" y="260648"/>
            <a:ext cx="6840760" cy="948629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Ленточный сушильный комплекс на базе контейнера</a:t>
            </a:r>
            <a:endParaRPr lang="ru-RU" sz="25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0" name="Содержимое 6" descr="W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66" y="2168971"/>
            <a:ext cx="3571900" cy="267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одержимое 7"/>
          <p:cNvSpPr txBox="1">
            <a:spLocks/>
          </p:cNvSpPr>
          <p:nvPr/>
        </p:nvSpPr>
        <p:spPr>
          <a:xfrm>
            <a:off x="3840065" y="1661334"/>
            <a:ext cx="4716500" cy="32268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350" b="1" dirty="0">
                <a:solidFill>
                  <a:srgbClr val="325038"/>
                </a:solidFill>
                <a:latin typeface="Franklin Gothic Medium" pitchFamily="34" charset="0"/>
              </a:rPr>
              <a:t>контролируемый процесс сушки с возможностью работы 24 часа в сутки;</a:t>
            </a:r>
          </a:p>
          <a:p>
            <a:pPr lvl="0"/>
            <a:r>
              <a:rPr lang="ru-RU" sz="1350" b="1" dirty="0">
                <a:solidFill>
                  <a:srgbClr val="325038"/>
                </a:solidFill>
                <a:latin typeface="Franklin Gothic Medium" pitchFamily="34" charset="0"/>
              </a:rPr>
              <a:t>коррозиеустойчивый корпус из нержавеющей стали;</a:t>
            </a:r>
          </a:p>
          <a:p>
            <a:pPr lvl="0"/>
            <a:r>
              <a:rPr lang="ru-RU" sz="1350" b="1" dirty="0">
                <a:solidFill>
                  <a:srgbClr val="325038"/>
                </a:solidFill>
                <a:latin typeface="Franklin Gothic Medium" pitchFamily="34" charset="0"/>
              </a:rPr>
              <a:t>конструкция сушильного комплекса смонтирована в стандартных морских контейнерах разных типоразмеров, в зависимости от производительности; </a:t>
            </a:r>
          </a:p>
          <a:p>
            <a:pPr lvl="0"/>
            <a:r>
              <a:rPr lang="ru-RU" sz="1350" b="1" dirty="0">
                <a:solidFill>
                  <a:srgbClr val="325038"/>
                </a:solidFill>
                <a:latin typeface="Franklin Gothic Medium" pitchFamily="34" charset="0"/>
              </a:rPr>
              <a:t>увеличение производительности путем установки дополнительных модулей;</a:t>
            </a:r>
          </a:p>
          <a:p>
            <a:pPr lvl="0"/>
            <a:r>
              <a:rPr lang="ru-RU" sz="1350" b="1" dirty="0">
                <a:solidFill>
                  <a:srgbClr val="325038"/>
                </a:solidFill>
                <a:latin typeface="Franklin Gothic Medium" pitchFamily="34" charset="0"/>
              </a:rPr>
              <a:t>оптимальное решение для производства гранул премиум класса.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38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9753"/>
            <a:ext cx="7292536" cy="1074623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Барабанные </a:t>
            </a:r>
            <a:r>
              <a:rPr lang="ru-RU" sz="25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сушилки</a:t>
            </a:r>
            <a:endParaRPr lang="ru-RU" sz="25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9" y="1931873"/>
            <a:ext cx="3925669" cy="2829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102988" y="1637181"/>
            <a:ext cx="477570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b="1" cap="all" dirty="0">
                <a:solidFill>
                  <a:srgbClr val="325038"/>
                </a:solidFill>
                <a:latin typeface="Franklin Gothic Medium" pitchFamily="34" charset="0"/>
              </a:rPr>
              <a:t>Промышленная сушка опилок естественной влажности, древесных отходов, торфа для дальнейшей переработки в </a:t>
            </a:r>
            <a:r>
              <a:rPr lang="ru-RU" b="1" cap="all" dirty="0" err="1">
                <a:solidFill>
                  <a:srgbClr val="325038"/>
                </a:solidFill>
                <a:latin typeface="Franklin Gothic Medium" pitchFamily="34" charset="0"/>
              </a:rPr>
              <a:t>пеллеты</a:t>
            </a:r>
            <a:r>
              <a:rPr lang="ru-RU" b="1" cap="all" dirty="0">
                <a:solidFill>
                  <a:srgbClr val="325038"/>
                </a:solidFill>
                <a:latin typeface="Franklin Gothic Medium" pitchFamily="34" charset="0"/>
              </a:rPr>
              <a:t> и брикеты</a:t>
            </a:r>
          </a:p>
          <a:p>
            <a:pPr marL="171450" indent="-171450" defTabSz="68580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b="1" cap="all" dirty="0">
                <a:solidFill>
                  <a:srgbClr val="325038"/>
                </a:solidFill>
                <a:latin typeface="Franklin Gothic Medium" pitchFamily="34" charset="0"/>
              </a:rPr>
              <a:t>Конструкция сушильных агрегатов позволяет работать на открытом воздухе, что значительно уменьшает затраты на установку </a:t>
            </a:r>
          </a:p>
          <a:p>
            <a:pPr marL="171450" indent="-171450" defTabSz="68580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b="1" cap="all" dirty="0">
                <a:solidFill>
                  <a:srgbClr val="325038"/>
                </a:solidFill>
                <a:latin typeface="Franklin Gothic Medium" pitchFamily="34" charset="0"/>
              </a:rPr>
              <a:t>Высокая степень автоматизации</a:t>
            </a:r>
          </a:p>
          <a:p>
            <a:pPr defTabSz="68580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60000"/>
            </a:pPr>
            <a:endParaRPr lang="ru-RU" b="1" cap="all" dirty="0">
              <a:solidFill>
                <a:srgbClr val="325038"/>
              </a:solidFill>
              <a:latin typeface="Franklin Gothic Medium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42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__________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685130" cy="35138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139753"/>
            <a:ext cx="7292536" cy="107462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5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Флэш- сушилка</a:t>
            </a:r>
            <a:endParaRPr lang="ru-RU" sz="25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5148064" y="1916832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000" b="1" cap="all" dirty="0">
                <a:solidFill>
                  <a:srgbClr val="325038"/>
                </a:solidFill>
                <a:latin typeface="Franklin Gothic Medium" pitchFamily="34" charset="0"/>
              </a:rPr>
              <a:t>Предназначена для сушки мелкофракционного материала высокой влажности  </a:t>
            </a:r>
          </a:p>
          <a:p>
            <a:r>
              <a:rPr lang="ru-RU" sz="2000" b="1" cap="all" dirty="0">
                <a:solidFill>
                  <a:srgbClr val="325038"/>
                </a:solidFill>
                <a:latin typeface="Franklin Gothic Medium" pitchFamily="34" charset="0"/>
              </a:rPr>
              <a:t>Флэш- сушилка будет хорошим инвестиционным вложением как для малого, так и для крупного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8678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68567" y="36799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Прессы </a:t>
            </a:r>
            <a:r>
              <a:rPr lang="ru-RU" sz="4000" dirty="0" err="1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экструдерного</a:t>
            </a:r>
            <a:r>
              <a:rPr lang="ru-RU" sz="40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типа</a:t>
            </a:r>
            <a:r>
              <a:rPr lang="de-DE" sz="40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de-DE" sz="40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endParaRPr lang="ru-RU" sz="40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" name="Picture 4" descr="extr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1632"/>
            <a:ext cx="61214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" y="2572814"/>
            <a:ext cx="1512888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Times New Roman" panose="02020603050405020304" pitchFamily="18" charset="0"/>
              </a:rPr>
              <a:t>Редуктор</a:t>
            </a:r>
            <a:endParaRPr lang="en-GB" altLang="ru-RU" sz="1400">
              <a:latin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03648" y="1708956"/>
            <a:ext cx="237648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imes New Roman" panose="02020603050405020304" pitchFamily="18" charset="0"/>
              </a:rPr>
              <a:t>Загрузочный бункер</a:t>
            </a:r>
            <a:endParaRPr lang="en-GB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60249" y="2997921"/>
            <a:ext cx="7207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imes New Roman" panose="02020603050405020304" pitchFamily="18" charset="0"/>
              </a:rPr>
              <a:t>Шнек</a:t>
            </a:r>
            <a:endParaRPr lang="en-GB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90019" y="5311265"/>
            <a:ext cx="16557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imes New Roman" panose="02020603050405020304" pitchFamily="18" charset="0"/>
              </a:rPr>
              <a:t>Электромотор</a:t>
            </a:r>
            <a:endParaRPr lang="en-GB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517900" y="4618496"/>
            <a:ext cx="1800225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imes New Roman" panose="02020603050405020304" pitchFamily="18" charset="0"/>
              </a:rPr>
              <a:t>Камера нагрева</a:t>
            </a:r>
            <a:endParaRPr lang="en-GB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759916" y="4448718"/>
            <a:ext cx="865188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imes New Roman" panose="02020603050405020304" pitchFamily="18" charset="0"/>
              </a:rPr>
              <a:t>Экструдер</a:t>
            </a:r>
            <a:endParaRPr lang="en-GB" altLang="ru-RU" sz="1400" dirty="0">
              <a:latin typeface="Times New Roman" panose="02020603050405020304" pitchFamily="18" charset="0"/>
            </a:endParaRPr>
          </a:p>
        </p:txBody>
      </p:sp>
      <p:pic>
        <p:nvPicPr>
          <p:cNvPr id="11" name="Picture 5" descr="k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07" y="2863874"/>
            <a:ext cx="24844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5988" y="6065838"/>
            <a:ext cx="18780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17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179412"/>
              </p:ext>
            </p:extLst>
          </p:nvPr>
        </p:nvGraphicFramePr>
        <p:xfrm>
          <a:off x="395536" y="1268760"/>
          <a:ext cx="8496944" cy="465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1956575" y="359016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Прессы </a:t>
            </a:r>
            <a:r>
              <a:rPr lang="ru-RU" sz="4000" dirty="0" err="1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экструдерного</a:t>
            </a:r>
            <a: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типа</a:t>
            </a:r>
            <a:r>
              <a:rPr lang="de-DE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de-DE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endParaRPr lang="ru-RU" sz="40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083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2" y="1521785"/>
            <a:ext cx="4355487" cy="43554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677855"/>
            <a:ext cx="7139136" cy="518897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Механические прессы ударного типа</a:t>
            </a:r>
            <a:r>
              <a:rPr lang="de-DE" sz="40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de-DE" sz="40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endParaRPr lang="ru-RU" sz="40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00643"/>
            <a:ext cx="3240360" cy="263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086786"/>
              </p:ext>
            </p:extLst>
          </p:nvPr>
        </p:nvGraphicFramePr>
        <p:xfrm>
          <a:off x="611560" y="1392488"/>
          <a:ext cx="8319950" cy="461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1547664" y="677855"/>
            <a:ext cx="7139136" cy="518897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Механические прессы ударного типа</a:t>
            </a:r>
            <a:r>
              <a:rPr lang="de-DE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de-DE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endParaRPr lang="ru-RU" sz="40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44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7356" y="222076"/>
            <a:ext cx="709228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Гидравлический пресс с непрерывным выходом</a:t>
            </a:r>
            <a:r>
              <a:rPr lang="de-DE" sz="3600" dirty="0">
                <a:latin typeface="Trebuchet MS" pitchFamily="34" charset="0"/>
              </a:rPr>
              <a:t/>
            </a:r>
            <a:br>
              <a:rPr lang="de-DE" sz="3600" dirty="0">
                <a:latin typeface="Trebuchet MS" pitchFamily="34" charset="0"/>
              </a:rPr>
            </a:b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8" y="1798074"/>
            <a:ext cx="4903787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95188" y="3297586"/>
            <a:ext cx="968500" cy="7200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Times New Roman" panose="02020603050405020304" pitchFamily="18" charset="0"/>
              </a:rPr>
              <a:t>Щит </a:t>
            </a:r>
          </a:p>
          <a:p>
            <a:pPr algn="ctr" eaLnBrk="1" hangingPunct="1"/>
            <a:r>
              <a:rPr lang="ru-RU" altLang="ru-RU" sz="1200" dirty="0">
                <a:latin typeface="Times New Roman" panose="02020603050405020304" pitchFamily="18" charset="0"/>
              </a:rPr>
              <a:t>управления</a:t>
            </a:r>
            <a:endParaRPr lang="en-GB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07244" y="5445224"/>
            <a:ext cx="18002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Times New Roman" panose="02020603050405020304" pitchFamily="18" charset="0"/>
              </a:rPr>
              <a:t>Загрузочная камера</a:t>
            </a:r>
            <a:endParaRPr lang="en-GB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95188" y="4197978"/>
            <a:ext cx="1512168" cy="9592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Times New Roman" panose="02020603050405020304" pitchFamily="18" charset="0"/>
              </a:rPr>
              <a:t>Гидравлический </a:t>
            </a:r>
          </a:p>
          <a:p>
            <a:pPr algn="ctr" eaLnBrk="1" hangingPunct="1"/>
            <a:r>
              <a:rPr lang="ru-RU" altLang="ru-RU" sz="1200" dirty="0">
                <a:latin typeface="Times New Roman" panose="02020603050405020304" pitchFamily="18" charset="0"/>
              </a:rPr>
              <a:t>механизм давления </a:t>
            </a:r>
          </a:p>
          <a:p>
            <a:pPr algn="ctr" eaLnBrk="1" hangingPunct="1"/>
            <a:r>
              <a:rPr lang="ru-RU" altLang="ru-RU" sz="1200" dirty="0">
                <a:latin typeface="Times New Roman" panose="02020603050405020304" pitchFamily="18" charset="0"/>
              </a:rPr>
              <a:t>на цангу</a:t>
            </a:r>
            <a:endParaRPr lang="en-GB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139952" y="1916832"/>
            <a:ext cx="1559023" cy="60196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Times New Roman" panose="02020603050405020304" pitchFamily="18" charset="0"/>
              </a:rPr>
              <a:t>Гидростанция</a:t>
            </a:r>
            <a:endParaRPr lang="en-GB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95188" y="1828619"/>
            <a:ext cx="2776786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latin typeface="Times New Roman" panose="02020603050405020304" pitchFamily="18" charset="0"/>
              </a:rPr>
              <a:t>Бункер сырья с ворошителем</a:t>
            </a:r>
            <a:endParaRPr lang="en-GB" altLang="ru-RU" sz="1200"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39952" y="4805363"/>
            <a:ext cx="1224136" cy="4796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Times New Roman" panose="02020603050405020304" pitchFamily="18" charset="0"/>
              </a:rPr>
              <a:t>Гидроцилиндр</a:t>
            </a:r>
            <a:endParaRPr lang="en-GB" altLang="ru-RU" sz="1200" dirty="0">
              <a:latin typeface="Times New Roman" panose="02020603050405020304" pitchFamily="18" charset="0"/>
            </a:endParaRPr>
          </a:p>
        </p:txBody>
      </p:sp>
      <p:pic>
        <p:nvPicPr>
          <p:cNvPr id="14" name="Picture 6" descr="tradbi-brike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08275"/>
            <a:ext cx="31686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03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216057"/>
              </p:ext>
            </p:extLst>
          </p:nvPr>
        </p:nvGraphicFramePr>
        <p:xfrm>
          <a:off x="395536" y="1268760"/>
          <a:ext cx="8496944" cy="465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2051720" y="237969"/>
            <a:ext cx="5760640" cy="109705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Гидравлический пресс с непрерывным выходом</a:t>
            </a:r>
            <a:r>
              <a:rPr lang="de-DE" sz="32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de-DE" sz="32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endParaRPr lang="ru-RU" sz="32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" y="1"/>
            <a:ext cx="1714878" cy="11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3494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34514"/>
            <a:ext cx="4048125" cy="26289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2051720" y="237969"/>
            <a:ext cx="5760640" cy="109705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Гранулирование</a:t>
            </a:r>
            <a:endParaRPr lang="ru-RU" sz="40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76" y="2841560"/>
            <a:ext cx="3042924" cy="2021854"/>
          </a:xfrm>
          <a:prstGeom prst="rect">
            <a:avLst/>
          </a:prstGeom>
        </p:spPr>
      </p:pic>
      <p:pic>
        <p:nvPicPr>
          <p:cNvPr id="11" name="Picture 5" descr="8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7" y="2100524"/>
            <a:ext cx="2281243" cy="331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27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7553383" cy="390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r>
              <a:rPr lang="en-US" sz="900" dirty="0" smtClean="0"/>
              <a:t>                          </a:t>
            </a:r>
            <a:r>
              <a:rPr lang="en-US" sz="900" b="1" dirty="0" smtClean="0">
                <a:latin typeface="+mj-lt"/>
              </a:rPr>
              <a:t/>
            </a:r>
            <a:br>
              <a:rPr lang="en-US" sz="900" b="1" dirty="0" smtClean="0">
                <a:latin typeface="+mj-lt"/>
              </a:rPr>
            </a:br>
            <a:r>
              <a:rPr lang="en-US" sz="1000" b="1" dirty="0" smtClean="0">
                <a:latin typeface="+mj-lt"/>
              </a:rPr>
              <a:t>                         0-10 %</a:t>
            </a:r>
          </a:p>
          <a:p>
            <a:r>
              <a:rPr lang="en-US" sz="1000" b="1" dirty="0" smtClean="0">
                <a:latin typeface="+mj-lt"/>
              </a:rPr>
              <a:t>                         21-40 %</a:t>
            </a:r>
          </a:p>
          <a:p>
            <a:r>
              <a:rPr lang="en-US" sz="1000" b="1" dirty="0" smtClean="0">
                <a:latin typeface="+mj-lt"/>
              </a:rPr>
              <a:t>                         41-60 %</a:t>
            </a:r>
          </a:p>
          <a:p>
            <a:r>
              <a:rPr lang="en-US" sz="1000" b="1" dirty="0" smtClean="0">
                <a:latin typeface="+mj-lt"/>
              </a:rPr>
              <a:t>                         61-80 %</a:t>
            </a:r>
          </a:p>
          <a:p>
            <a:r>
              <a:rPr lang="en-US" sz="1000" b="1" dirty="0" smtClean="0">
                <a:latin typeface="+mj-lt"/>
              </a:rPr>
              <a:t>                         81-100 %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               </a:t>
            </a:r>
            <a:endParaRPr lang="ru-RU" sz="9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707233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6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Картирование территории РФ по потенциалу древесного топлива для производства тепловой энергии</a:t>
            </a:r>
            <a:endParaRPr lang="ru-RU" sz="36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780755"/>
              </p:ext>
            </p:extLst>
          </p:nvPr>
        </p:nvGraphicFramePr>
        <p:xfrm>
          <a:off x="395536" y="1268760"/>
          <a:ext cx="8496944" cy="465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"/>
            <a:ext cx="1835695" cy="12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2051720" y="142433"/>
            <a:ext cx="5760640" cy="109705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Гранулирование</a:t>
            </a:r>
            <a:endParaRPr lang="ru-RU" sz="40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92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47254"/>
            <a:ext cx="4896543" cy="617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Виды </a:t>
            </a:r>
            <a:r>
              <a:rPr lang="ru-RU" sz="3600" dirty="0" err="1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пеллет</a:t>
            </a:r>
            <a:endParaRPr lang="ru-RU" sz="36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85184"/>
            <a:ext cx="2160240" cy="1620180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755576" y="980728"/>
            <a:ext cx="7884368" cy="27363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j-ea"/>
                <a:cs typeface="+mj-cs"/>
              </a:rPr>
              <a:t>«Белые </a:t>
            </a:r>
            <a:r>
              <a:rPr lang="ru-RU" sz="2800" b="1" dirty="0" err="1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j-ea"/>
                <a:cs typeface="+mj-cs"/>
              </a:rPr>
              <a:t>пеллеты</a:t>
            </a:r>
            <a:r>
              <a:rPr lang="ru-RU" sz="2800" b="1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j-ea"/>
                <a:cs typeface="+mj-cs"/>
              </a:rPr>
              <a:t>» </a:t>
            </a:r>
            <a:r>
              <a:rPr lang="ru-RU" sz="1900" dirty="0">
                <a:latin typeface="Franklin Gothic Medium" panose="020B0603020102020204" pitchFamily="34" charset="0"/>
              </a:rPr>
              <a:t>(</a:t>
            </a:r>
            <a:r>
              <a:rPr lang="ru-RU" sz="1900" dirty="0" err="1">
                <a:latin typeface="Franklin Gothic Medium" panose="020B0603020102020204" pitchFamily="34" charset="0"/>
              </a:rPr>
              <a:t>пеллеты</a:t>
            </a:r>
            <a:r>
              <a:rPr lang="ru-RU" sz="1900" dirty="0">
                <a:latin typeface="Franklin Gothic Medium" panose="020B0603020102020204" pitchFamily="34" charset="0"/>
              </a:rPr>
              <a:t> премиум сорта) –имеют светлый цвет и характеризуются низкой зольностью (0,5% и ниже). Теплотворная способность составляет 17,2 Мдж/кг. </a:t>
            </a:r>
            <a:r>
              <a:rPr lang="ru-RU" sz="1900" dirty="0" err="1">
                <a:latin typeface="Franklin Gothic Medium" panose="020B0603020102020204" pitchFamily="34" charset="0"/>
              </a:rPr>
              <a:t>Пеллеты</a:t>
            </a:r>
            <a:r>
              <a:rPr lang="ru-RU" sz="1900" dirty="0">
                <a:latin typeface="Franklin Gothic Medium" panose="020B0603020102020204" pitchFamily="34" charset="0"/>
              </a:rPr>
              <a:t> премиум сорта изготавливаются из опилок, не содержащих кору древесины. </a:t>
            </a:r>
          </a:p>
          <a:p>
            <a:pPr lvl="0"/>
            <a:r>
              <a:rPr lang="ru-RU" sz="2800" b="1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j-ea"/>
                <a:cs typeface="+mj-cs"/>
              </a:rPr>
              <a:t>Индустриальные </a:t>
            </a:r>
            <a:r>
              <a:rPr lang="ru-RU" sz="2800" b="1" dirty="0" err="1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j-ea"/>
                <a:cs typeface="+mj-cs"/>
              </a:rPr>
              <a:t>пеллеты</a:t>
            </a:r>
            <a:r>
              <a:rPr lang="ru-RU" sz="1900" dirty="0">
                <a:latin typeface="Franklin Gothic Medium" panose="020B0603020102020204" pitchFamily="34" charset="0"/>
              </a:rPr>
              <a:t> – сорт более низкого качества, т.к. в состав продукта входят такие составляющие, как кора и несгораемые остатки. Зольность таких </a:t>
            </a:r>
            <a:r>
              <a:rPr lang="ru-RU" sz="1900" dirty="0" err="1">
                <a:latin typeface="Franklin Gothic Medium" panose="020B0603020102020204" pitchFamily="34" charset="0"/>
              </a:rPr>
              <a:t>пеллет</a:t>
            </a:r>
            <a:r>
              <a:rPr lang="ru-RU" sz="1900" dirty="0">
                <a:latin typeface="Franklin Gothic Medium" panose="020B0603020102020204" pitchFamily="34" charset="0"/>
              </a:rPr>
              <a:t> около 0,7 %, теплотворность около 17,2 Мдж/кг. </a:t>
            </a:r>
          </a:p>
          <a:p>
            <a:pPr lvl="0"/>
            <a:r>
              <a:rPr lang="ru-RU" sz="2800" b="1" dirty="0" err="1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j-ea"/>
                <a:cs typeface="+mj-cs"/>
              </a:rPr>
              <a:t>Агропеллеты</a:t>
            </a:r>
            <a:r>
              <a:rPr lang="ru-RU" sz="2800" b="1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j-ea"/>
                <a:cs typeface="+mj-cs"/>
              </a:rPr>
              <a:t> </a:t>
            </a:r>
            <a:r>
              <a:rPr lang="ru-RU" sz="1900" dirty="0">
                <a:latin typeface="Franklin Gothic Medium" panose="020B0603020102020204" pitchFamily="34" charset="0"/>
              </a:rPr>
              <a:t>– </a:t>
            </a:r>
            <a:r>
              <a:rPr lang="ru-RU" sz="1900" dirty="0" err="1">
                <a:latin typeface="Franklin Gothic Medium" panose="020B0603020102020204" pitchFamily="34" charset="0"/>
              </a:rPr>
              <a:t>пеллеты</a:t>
            </a:r>
            <a:r>
              <a:rPr lang="ru-RU" sz="1900" dirty="0">
                <a:latin typeface="Franklin Gothic Medium" panose="020B0603020102020204" pitchFamily="34" charset="0"/>
              </a:rPr>
              <a:t> темного цвета, получаемые из отходов агропромышленного комплекса. Теплотворная способность – 15 МДж/кг, а зольность около 3%. Основное преимущество такого продукта —низкая цена</a:t>
            </a:r>
            <a:r>
              <a:rPr lang="ru-RU" sz="1900" dirty="0"/>
              <a:t>. </a:t>
            </a: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191211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4260131"/>
            <a:ext cx="4143404" cy="259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Производительность: от 100 до 1 500 кг в час</a:t>
            </a:r>
          </a:p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Мощность: от 2 до 90 кВт</a:t>
            </a:r>
          </a:p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Максимальное </a:t>
            </a:r>
            <a:r>
              <a:rPr lang="ru-RU" sz="2800" b="1" dirty="0">
                <a:solidFill>
                  <a:srgbClr val="325038"/>
                </a:solidFill>
                <a:latin typeface="Franklin Gothic Medium" pitchFamily="34" charset="0"/>
              </a:rPr>
              <a:t>у</a:t>
            </a:r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дельное давление: </a:t>
            </a:r>
            <a:r>
              <a:rPr lang="en-US" sz="2800" b="1" dirty="0" smtClean="0">
                <a:solidFill>
                  <a:srgbClr val="325038"/>
                </a:solidFill>
                <a:latin typeface="Franklin Gothic Medium" pitchFamily="34" charset="0"/>
              </a:rPr>
              <a:t/>
            </a:r>
            <a:br>
              <a:rPr lang="en-US" sz="2800" b="1" dirty="0" smtClean="0">
                <a:solidFill>
                  <a:srgbClr val="325038"/>
                </a:solidFill>
                <a:latin typeface="Franklin Gothic Medium" pitchFamily="34" charset="0"/>
              </a:rPr>
            </a:br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1700 кг/см2 </a:t>
            </a:r>
          </a:p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Брикеты разных размеров с сечением от 150х60мм до 260х100 мм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   </a:t>
            </a:r>
            <a: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Брикетирующие прессы </a:t>
            </a:r>
            <a:r>
              <a:rPr lang="en-US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RUF</a:t>
            </a:r>
            <a:endParaRPr lang="ru-RU" sz="4000" dirty="0" smtClean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8795" t="5128" r="7657"/>
          <a:stretch>
            <a:fillRect/>
          </a:stretch>
        </p:blipFill>
        <p:spPr bwMode="auto">
          <a:xfrm>
            <a:off x="5929322" y="4214818"/>
            <a:ext cx="271464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99041"/>
            <a:ext cx="3428992" cy="255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144967"/>
            <a:ext cx="3678560" cy="271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2BAE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5C96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7984B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52DC6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960"/>
                            </p:stCondLst>
                            <p:childTnLst>
                              <p:par>
                                <p:cTn id="2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46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960"/>
                            </p:stCondLst>
                            <p:childTnLst>
                              <p:par>
                                <p:cTn id="37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46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960"/>
                            </p:stCondLst>
                            <p:childTnLst>
                              <p:par>
                                <p:cTn id="45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46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 Схема брикетирования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6104684"/>
            <a:ext cx="1785918" cy="75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Schema_brikettieren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4480" y="1433924"/>
            <a:ext cx="5643602" cy="461749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Выгода и преимущества</a:t>
            </a:r>
            <a:b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endParaRPr lang="ru-RU" sz="4000" dirty="0" smtClean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6104684"/>
            <a:ext cx="1785918" cy="75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20686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328" r="4348"/>
          <a:stretch>
            <a:fillRect/>
          </a:stretch>
        </p:blipFill>
        <p:spPr bwMode="auto">
          <a:xfrm>
            <a:off x="4429124" y="4994140"/>
            <a:ext cx="2928958" cy="186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Высокая рыночная стоимость брикетов </a:t>
            </a:r>
            <a:r>
              <a:rPr lang="en-US" sz="2800" b="1" dirty="0" smtClean="0">
                <a:solidFill>
                  <a:srgbClr val="325038"/>
                </a:solidFill>
                <a:latin typeface="Franklin Gothic Medium" pitchFamily="34" charset="0"/>
              </a:rPr>
              <a:t>RUF</a:t>
            </a:r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;</a:t>
            </a:r>
          </a:p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Длительное время горения (4-5 часов);</a:t>
            </a:r>
          </a:p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Низкий уровень зольности (менее 1%);</a:t>
            </a:r>
          </a:p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Топливные брикеты RUF соответствуют всем требованиям стандарта DIN51731;</a:t>
            </a:r>
          </a:p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Используются как в домашних твердотопливных котлах отопления, так и в промышленных печах.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Топливный брикет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6104684"/>
            <a:ext cx="1785918" cy="75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2BAE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5C96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7984B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8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52DC6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 l="7406" r="5776"/>
          <a:stretch>
            <a:fillRect/>
          </a:stretch>
        </p:blipFill>
        <p:spPr bwMode="auto">
          <a:xfrm>
            <a:off x="785786" y="1285860"/>
            <a:ext cx="3143272" cy="21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5988" y="6065838"/>
            <a:ext cx="18780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7256" y="0"/>
            <a:ext cx="531674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5143504" cy="331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857628"/>
            <a:ext cx="347640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одержимое 21" descr="ЗАО Уфимский фанерный комбинат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3857628"/>
            <a:ext cx="2324100" cy="533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Наши клиенты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6104684"/>
            <a:ext cx="1785918" cy="75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ЗАО Фанком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2928934"/>
            <a:ext cx="1619250" cy="361950"/>
          </a:xfrm>
          <a:prstGeom prst="rect">
            <a:avLst/>
          </a:prstGeom>
        </p:spPr>
      </p:pic>
      <p:pic>
        <p:nvPicPr>
          <p:cNvPr id="27" name="Рисунок 26" descr="логотип КФ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571876"/>
            <a:ext cx="3309934" cy="1253638"/>
          </a:xfrm>
          <a:prstGeom prst="rect">
            <a:avLst/>
          </a:prstGeom>
        </p:spPr>
      </p:pic>
      <p:pic>
        <p:nvPicPr>
          <p:cNvPr id="28" name="Рисунок 27" descr="Новый рисунок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4929198"/>
            <a:ext cx="1733333" cy="752381"/>
          </a:xfrm>
          <a:prstGeom prst="rect">
            <a:avLst/>
          </a:prstGeom>
        </p:spPr>
      </p:pic>
      <p:pic>
        <p:nvPicPr>
          <p:cNvPr id="29" name="Рисунок 28" descr="ОАО Солигаличский известковый комбина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1214422"/>
            <a:ext cx="2381250" cy="1590675"/>
          </a:xfrm>
          <a:prstGeom prst="rect">
            <a:avLst/>
          </a:prstGeom>
        </p:spPr>
      </p:pic>
      <p:pic>
        <p:nvPicPr>
          <p:cNvPr id="30" name="Рисунок 29" descr="ООО АКА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32" y="1928802"/>
            <a:ext cx="1143008" cy="1370145"/>
          </a:xfrm>
          <a:prstGeom prst="rect">
            <a:avLst/>
          </a:prstGeom>
        </p:spPr>
      </p:pic>
      <p:pic>
        <p:nvPicPr>
          <p:cNvPr id="31" name="Рисунок 30" descr="ООО Протон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58" y="1357298"/>
            <a:ext cx="1441077" cy="714380"/>
          </a:xfrm>
          <a:prstGeom prst="rect">
            <a:avLst/>
          </a:prstGeom>
        </p:spPr>
      </p:pic>
      <p:pic>
        <p:nvPicPr>
          <p:cNvPr id="32" name="Рисунок 31" descr="ООО Северный Лес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4744" y="1357298"/>
            <a:ext cx="2071702" cy="1138208"/>
          </a:xfrm>
          <a:prstGeom prst="rect">
            <a:avLst/>
          </a:prstGeom>
        </p:spPr>
      </p:pic>
      <p:pic>
        <p:nvPicPr>
          <p:cNvPr id="33" name="Рисунок 32" descr="ООО ЭкоЛес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6578" y="3214686"/>
            <a:ext cx="1828803" cy="1467777"/>
          </a:xfrm>
          <a:prstGeom prst="rect">
            <a:avLst/>
          </a:prstGeom>
        </p:spPr>
      </p:pic>
      <p:pic>
        <p:nvPicPr>
          <p:cNvPr id="34" name="Рисунок 33" descr="ООО Литий .b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2976" y="5143512"/>
            <a:ext cx="2928958" cy="507080"/>
          </a:xfrm>
          <a:prstGeom prst="rect">
            <a:avLst/>
          </a:prstGeom>
        </p:spPr>
      </p:pic>
      <p:pic>
        <p:nvPicPr>
          <p:cNvPr id="35" name="Рисунок 34" descr="ООО Стройград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14744" y="6072206"/>
            <a:ext cx="3218317" cy="493619"/>
          </a:xfrm>
          <a:prstGeom prst="rect">
            <a:avLst/>
          </a:prstGeom>
        </p:spPr>
      </p:pic>
      <p:pic>
        <p:nvPicPr>
          <p:cNvPr id="36" name="Рисунок 35" descr="ООО ЦКД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282" y="2143116"/>
            <a:ext cx="1374660" cy="1743696"/>
          </a:xfrm>
          <a:prstGeom prst="rect">
            <a:avLst/>
          </a:prstGeom>
        </p:spPr>
      </p:pic>
      <p:pic>
        <p:nvPicPr>
          <p:cNvPr id="37" name="Рисунок 36" descr="ООО ЭнергоМашСервис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29520" y="4857760"/>
            <a:ext cx="1333500" cy="93345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800" b="1" dirty="0" smtClean="0">
              <a:solidFill>
                <a:srgbClr val="325038"/>
              </a:solidFill>
              <a:latin typeface="Franklin Gothic Medium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Спасибо за внимание</a:t>
            </a:r>
            <a:r>
              <a:rPr lang="en-US" sz="2800" b="1" dirty="0" smtClean="0">
                <a:solidFill>
                  <a:srgbClr val="325038"/>
                </a:solidFill>
                <a:latin typeface="Franklin Gothic Medium" pitchFamily="34" charset="0"/>
              </a:rPr>
              <a:t>!</a:t>
            </a:r>
            <a:endParaRPr lang="ru-RU" sz="2800" b="1" dirty="0" smtClean="0">
              <a:solidFill>
                <a:srgbClr val="325038"/>
              </a:solidFill>
              <a:latin typeface="Franklin Gothic Medium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Будем рады сотрудничеству</a:t>
            </a:r>
          </a:p>
          <a:p>
            <a:pPr algn="ctr"/>
            <a:endParaRPr lang="ru-RU" sz="2800" b="1" dirty="0" smtClean="0">
              <a:solidFill>
                <a:srgbClr val="325038"/>
              </a:solidFill>
              <a:latin typeface="Franklin Gothic Medium" pitchFamily="34" charset="0"/>
            </a:endParaRPr>
          </a:p>
          <a:p>
            <a:pPr algn="ctr"/>
            <a:endParaRPr lang="ru-RU" sz="2800" b="1" dirty="0" smtClean="0">
              <a:solidFill>
                <a:srgbClr val="325038"/>
              </a:solidFill>
              <a:latin typeface="Franklin Gothic Medium" pitchFamily="34" charset="0"/>
            </a:endParaRPr>
          </a:p>
          <a:p>
            <a:pPr algn="ctr"/>
            <a:endParaRPr lang="ru-RU" sz="2800" b="1" dirty="0" smtClean="0">
              <a:solidFill>
                <a:srgbClr val="325038"/>
              </a:solidFill>
              <a:latin typeface="Franklin Gothic Medium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325038"/>
                </a:solidFill>
                <a:latin typeface="Franklin Gothic Medium" pitchFamily="34" charset="0"/>
              </a:rPr>
              <a:t>+7 911 000 91 91</a:t>
            </a:r>
            <a:r>
              <a:rPr lang="en-US" sz="2400" b="1" dirty="0" smtClean="0">
                <a:solidFill>
                  <a:srgbClr val="325038"/>
                </a:solidFill>
                <a:latin typeface="Franklin Gothic Medium" pitchFamily="34" charset="0"/>
              </a:rPr>
              <a:t>     www.zet.spb.ru     info@zet.spb.ru</a:t>
            </a:r>
          </a:p>
          <a:p>
            <a:pPr algn="ctr">
              <a:buNone/>
            </a:pPr>
            <a:endParaRPr lang="ru-RU" sz="1800" b="1" dirty="0" smtClean="0">
              <a:solidFill>
                <a:srgbClr val="325038"/>
              </a:solidFill>
              <a:latin typeface="Franklin Gothic Medium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брикетирующие системы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000" dirty="0" smtClean="0"/>
              <a:t>                   лучшее решение для вашего бизнеса</a:t>
            </a:r>
            <a:endParaRPr lang="ru-RU" sz="2000" dirty="0"/>
          </a:p>
        </p:txBody>
      </p:sp>
      <p:pic>
        <p:nvPicPr>
          <p:cNvPr id="6" name="Рисунок 5" descr="Kachel-grün-gra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2071670" cy="17134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00372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642918"/>
            <a:ext cx="18780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85918" y="1071546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15074" y="1071546"/>
            <a:ext cx="50006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15140" y="1428736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9823119_w640_h640_49shepa.jpg"/>
          <p:cNvPicPr>
            <a:picLocks noGrp="1" noChangeAspect="1"/>
          </p:cNvPicPr>
          <p:nvPr>
            <p:ph idx="1"/>
          </p:nvPr>
        </p:nvPicPr>
        <p:blipFill>
          <a:blip r:embed="rId2"/>
          <a:srcRect b="16364"/>
          <a:stretch>
            <a:fillRect/>
          </a:stretch>
        </p:blipFill>
        <p:spPr>
          <a:xfrm>
            <a:off x="0" y="1428736"/>
            <a:ext cx="3642070" cy="23574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Переработке подлежат все виды отходов</a:t>
            </a:r>
            <a:endParaRPr lang="ru-RU" sz="28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15" descr="290520101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571876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othody-pilomateriala-topka-drova.0.m.jpg"/>
          <p:cNvPicPr>
            <a:picLocks noChangeAspect="1"/>
          </p:cNvPicPr>
          <p:nvPr/>
        </p:nvPicPr>
        <p:blipFill>
          <a:blip r:embed="rId5"/>
          <a:srcRect r="-10" b="10860"/>
          <a:stretch>
            <a:fillRect/>
          </a:stretch>
        </p:blipFill>
        <p:spPr>
          <a:xfrm>
            <a:off x="4857752" y="1214422"/>
            <a:ext cx="4143404" cy="2071702"/>
          </a:xfrm>
          <a:prstGeom prst="rect">
            <a:avLst/>
          </a:prstGeom>
        </p:spPr>
      </p:pic>
      <p:pic>
        <p:nvPicPr>
          <p:cNvPr id="9" name="Рисунок 8" descr="izol-1.jpg"/>
          <p:cNvPicPr>
            <a:picLocks noChangeAspect="1"/>
          </p:cNvPicPr>
          <p:nvPr/>
        </p:nvPicPr>
        <p:blipFill>
          <a:blip r:embed="rId6"/>
          <a:srcRect b="34669"/>
          <a:stretch>
            <a:fillRect/>
          </a:stretch>
        </p:blipFill>
        <p:spPr>
          <a:xfrm>
            <a:off x="3428992" y="1428736"/>
            <a:ext cx="2647950" cy="1785950"/>
          </a:xfrm>
          <a:prstGeom prst="rect">
            <a:avLst/>
          </a:prstGeom>
        </p:spPr>
      </p:pic>
      <p:pic>
        <p:nvPicPr>
          <p:cNvPr id="10" name="Рисунок 9" descr="paper-waste-300x16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14818"/>
            <a:ext cx="2857500" cy="1600200"/>
          </a:xfrm>
          <a:prstGeom prst="rect">
            <a:avLst/>
          </a:prstGeom>
        </p:spPr>
      </p:pic>
      <p:pic>
        <p:nvPicPr>
          <p:cNvPr id="11" name="Рисунок 10" descr="iStock_000004600579XSmal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88" y="4429132"/>
            <a:ext cx="3357586" cy="222719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14414" y="1643050"/>
            <a:ext cx="207170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шлифовальная пыль, опилки, стружка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2571744"/>
            <a:ext cx="192882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щепа, отходы фанеры и ДСП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3643314"/>
            <a:ext cx="192882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торф, бурый уголь, костра льна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4572008"/>
            <a:ext cx="200026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шелуха арахиса, лузга подсолнечника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00178"/>
            <a:ext cx="8229600" cy="4525963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325038"/>
                </a:solidFill>
                <a:latin typeface="Franklin Gothic Medium" pitchFamily="34" charset="0"/>
              </a:rPr>
              <a:t>Влажность</a:t>
            </a:r>
            <a:r>
              <a:rPr lang="de-DE" altLang="ru-RU" sz="2800" b="1" dirty="0">
                <a:solidFill>
                  <a:srgbClr val="325038"/>
                </a:solidFill>
                <a:latin typeface="Franklin Gothic Medium" pitchFamily="34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Franklin Gothic Medium" pitchFamily="34" charset="0"/>
              </a:rPr>
              <a:t>до</a:t>
            </a:r>
            <a:r>
              <a:rPr lang="de-DE" altLang="ru-RU" sz="2800" b="1" dirty="0" smtClean="0">
                <a:solidFill>
                  <a:srgbClr val="FF0000"/>
                </a:solidFill>
                <a:latin typeface="Franklin Gothic Medium" pitchFamily="34" charset="0"/>
              </a:rPr>
              <a:t> 1</a:t>
            </a:r>
            <a:r>
              <a:rPr lang="ru-RU" altLang="ru-RU" sz="2800" b="1" dirty="0" smtClean="0">
                <a:solidFill>
                  <a:srgbClr val="FF0000"/>
                </a:solidFill>
                <a:latin typeface="Franklin Gothic Medium" pitchFamily="34" charset="0"/>
              </a:rPr>
              <a:t>4</a:t>
            </a:r>
            <a:r>
              <a:rPr lang="de-DE" altLang="ru-RU" sz="2800" b="1" dirty="0" smtClean="0">
                <a:solidFill>
                  <a:srgbClr val="FF0000"/>
                </a:solidFill>
                <a:latin typeface="Franklin Gothic Medium" pitchFamily="34" charset="0"/>
              </a:rPr>
              <a:t>%</a:t>
            </a:r>
            <a:endParaRPr lang="de-DE" altLang="ru-RU" sz="2800" b="1" dirty="0">
              <a:solidFill>
                <a:srgbClr val="FF0000"/>
              </a:solidFill>
              <a:latin typeface="Franklin Gothic Medium" pitchFamily="34" charset="0"/>
            </a:endParaRPr>
          </a:p>
          <a:p>
            <a:r>
              <a:rPr lang="ru-RU" altLang="ru-RU" sz="2800" b="1" dirty="0">
                <a:solidFill>
                  <a:srgbClr val="325038"/>
                </a:solidFill>
                <a:latin typeface="Franklin Gothic Medium" pitchFamily="34" charset="0"/>
              </a:rPr>
              <a:t>Размер частиц </a:t>
            </a:r>
            <a:r>
              <a:rPr lang="ru-RU" altLang="ru-RU" sz="2800" b="1" dirty="0" smtClean="0">
                <a:solidFill>
                  <a:srgbClr val="FF0000"/>
                </a:solidFill>
                <a:latin typeface="Franklin Gothic Medium" pitchFamily="34" charset="0"/>
              </a:rPr>
              <a:t>до </a:t>
            </a:r>
            <a:r>
              <a:rPr lang="de-DE" altLang="ru-RU" sz="2800" b="1" dirty="0" smtClean="0">
                <a:solidFill>
                  <a:srgbClr val="FF0000"/>
                </a:solidFill>
                <a:latin typeface="Franklin Gothic Medium" pitchFamily="34" charset="0"/>
              </a:rPr>
              <a:t>30 </a:t>
            </a:r>
            <a:r>
              <a:rPr lang="ru-RU" altLang="ru-RU" sz="2800" b="1" dirty="0" smtClean="0">
                <a:solidFill>
                  <a:srgbClr val="FF0000"/>
                </a:solidFill>
                <a:latin typeface="Franklin Gothic Medium" pitchFamily="34" charset="0"/>
              </a:rPr>
              <a:t>мм</a:t>
            </a:r>
            <a:endParaRPr lang="ru-RU" altLang="ru-RU" sz="2800" b="1" dirty="0">
              <a:solidFill>
                <a:srgbClr val="FF0000"/>
              </a:solidFill>
              <a:latin typeface="Franklin Gothic Medium" pitchFamily="34" charset="0"/>
            </a:endParaRPr>
          </a:p>
          <a:p>
            <a:endParaRPr lang="ru-RU" sz="2800" b="1" dirty="0">
              <a:solidFill>
                <a:srgbClr val="325038"/>
              </a:solidFill>
              <a:latin typeface="Franklin Gothic Medium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82420" cy="121382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Требования к </a:t>
            </a:r>
            <a:r>
              <a:rPr lang="ru-RU" sz="28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сырью на стадии брикетирования:</a:t>
            </a:r>
            <a:endParaRPr lang="ru-RU" sz="28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763688" y="2931899"/>
            <a:ext cx="6582420" cy="121382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Требования к сырью на стадии </a:t>
            </a:r>
            <a:r>
              <a:rPr lang="ru-RU" sz="2800" dirty="0" err="1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пеллетирования</a:t>
            </a:r>
            <a:r>
              <a:rPr lang="ru-RU" sz="28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:</a:t>
            </a:r>
            <a:endParaRPr lang="ru-RU" sz="28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39552" y="4198937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alt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Влажность диапазон </a:t>
            </a:r>
            <a:r>
              <a:rPr lang="ru-RU" altLang="ru-RU" sz="2800" b="1" dirty="0" smtClean="0">
                <a:solidFill>
                  <a:srgbClr val="FF0000"/>
                </a:solidFill>
                <a:latin typeface="Franklin Gothic Medium" pitchFamily="34" charset="0"/>
              </a:rPr>
              <a:t>8-10</a:t>
            </a:r>
            <a:r>
              <a:rPr lang="de-DE" altLang="ru-RU" sz="2800" b="1" dirty="0" smtClean="0">
                <a:solidFill>
                  <a:srgbClr val="FF0000"/>
                </a:solidFill>
                <a:latin typeface="Franklin Gothic Medium" pitchFamily="34" charset="0"/>
              </a:rPr>
              <a:t>%</a:t>
            </a:r>
          </a:p>
          <a:p>
            <a:r>
              <a:rPr lang="ru-RU" alt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Размер частиц диапазон </a:t>
            </a:r>
            <a:r>
              <a:rPr lang="ru-RU" altLang="ru-RU" sz="2800" b="1" dirty="0" smtClean="0">
                <a:solidFill>
                  <a:srgbClr val="FF0000"/>
                </a:solidFill>
                <a:latin typeface="Franklin Gothic Medium" pitchFamily="34" charset="0"/>
              </a:rPr>
              <a:t>1-</a:t>
            </a:r>
            <a:r>
              <a:rPr lang="ru-RU" altLang="ru-RU" sz="2800" b="1" dirty="0">
                <a:solidFill>
                  <a:srgbClr val="FF0000"/>
                </a:solidFill>
                <a:latin typeface="Franklin Gothic Medium" pitchFamily="34" charset="0"/>
              </a:rPr>
              <a:t>3</a:t>
            </a:r>
            <a:r>
              <a:rPr lang="de-DE" altLang="ru-RU" sz="2800" b="1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Franklin Gothic Medium" pitchFamily="34" charset="0"/>
              </a:rPr>
              <a:t>мм</a:t>
            </a:r>
          </a:p>
          <a:p>
            <a:endParaRPr lang="ru-RU" sz="2800" b="1" dirty="0">
              <a:solidFill>
                <a:srgbClr val="325038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2"/>
          <p:cNvSpPr txBox="1">
            <a:spLocks/>
          </p:cNvSpPr>
          <p:nvPr/>
        </p:nvSpPr>
        <p:spPr>
          <a:xfrm>
            <a:off x="1143000" y="960468"/>
            <a:ext cx="7649308" cy="85725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ru-RU" sz="2250" cap="all" dirty="0">
              <a:solidFill>
                <a:srgbClr val="629D7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" y="548680"/>
            <a:ext cx="913368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29225"/>
            <a:ext cx="8229600" cy="4954555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j-ea"/>
                <a:cs typeface="+mj-cs"/>
              </a:rPr>
              <a:t>Первичное</a:t>
            </a:r>
            <a:r>
              <a:rPr lang="ru-RU" sz="2400" b="1" dirty="0" smtClean="0"/>
              <a:t> </a:t>
            </a:r>
            <a:r>
              <a:rPr lang="ru-RU" sz="2400" b="1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j-ea"/>
                <a:cs typeface="+mj-cs"/>
              </a:rPr>
              <a:t>измельчение</a:t>
            </a:r>
            <a:r>
              <a:rPr lang="ru-RU" sz="2400" dirty="0"/>
              <a:t> </a:t>
            </a:r>
            <a:r>
              <a:rPr lang="ru-RU" sz="2400" dirty="0">
                <a:latin typeface="Franklin Gothic Medium" panose="020B0603020102020204" pitchFamily="34" charset="0"/>
                <a:cs typeface="FrankRuehl" panose="020E0503060101010101" pitchFamily="34" charset="-79"/>
              </a:rPr>
              <a:t>необходимо для измельчения кусковых отходов, тонкомера, веток, горбыля в технологическую щепу. </a:t>
            </a:r>
          </a:p>
          <a:p>
            <a:pPr lvl="0"/>
            <a:r>
              <a:rPr lang="ru-RU" sz="2400" b="1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j-ea"/>
                <a:cs typeface="FrankRuehl" panose="020E0503060101010101" pitchFamily="34" charset="-79"/>
              </a:rPr>
              <a:t>Вторичное измельчение </a:t>
            </a:r>
            <a:r>
              <a:rPr lang="ru-RU" sz="2400" dirty="0">
                <a:latin typeface="Franklin Gothic Medium" panose="020B0603020102020204" pitchFamily="34" charset="0"/>
                <a:cs typeface="FrankRuehl" panose="020E0503060101010101" pitchFamily="34" charset="-79"/>
              </a:rPr>
              <a:t>необходимо для создания однородного </a:t>
            </a:r>
            <a:r>
              <a:rPr lang="ru-RU" sz="2400" dirty="0" smtClean="0">
                <a:latin typeface="Franklin Gothic Medium" panose="020B0603020102020204" pitchFamily="34" charset="0"/>
                <a:cs typeface="FrankRuehl" panose="020E0503060101010101" pitchFamily="34" charset="-79"/>
              </a:rPr>
              <a:t>сырья</a:t>
            </a:r>
            <a:r>
              <a:rPr lang="ru-RU" sz="2400" dirty="0">
                <a:latin typeface="Franklin Gothic Medium" panose="020B0603020102020204" pitchFamily="34" charset="0"/>
                <a:cs typeface="FrankRuehl" panose="020E0503060101010101" pitchFamily="34" charset="-79"/>
              </a:rPr>
              <a:t>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51104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Участок измельчения включает в себя две стадии:</a:t>
            </a:r>
            <a:br>
              <a:rPr lang="ru-RU" sz="28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endParaRPr lang="ru-RU" sz="28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14632"/>
            <a:ext cx="3553580" cy="2665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78" y="4509120"/>
            <a:ext cx="2947796" cy="2210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9" y="3646723"/>
            <a:ext cx="3424180" cy="256278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320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168220"/>
            <a:ext cx="7704856" cy="237626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lvl="0"/>
            <a:r>
              <a:rPr lang="ru-RU" sz="2600" b="1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Шредеры</a:t>
            </a:r>
            <a:r>
              <a:rPr lang="ru-RU" sz="2600" dirty="0">
                <a:latin typeface="Franklin Gothic Medium" panose="020B0603020102020204" pitchFamily="34" charset="0"/>
              </a:rPr>
              <a:t> - валковые </a:t>
            </a:r>
            <a:r>
              <a:rPr lang="ru-RU" sz="2600" dirty="0" err="1">
                <a:latin typeface="Franklin Gothic Medium" panose="020B0603020102020204" pitchFamily="34" charset="0"/>
              </a:rPr>
              <a:t>измельчители</a:t>
            </a:r>
            <a:r>
              <a:rPr lang="ru-RU" sz="2600" dirty="0">
                <a:latin typeface="Franklin Gothic Medium" panose="020B0603020102020204" pitchFamily="34" charset="0"/>
              </a:rPr>
              <a:t> небольшой  производительности (до 5 м</a:t>
            </a:r>
            <a:r>
              <a:rPr lang="ru-RU" sz="2600" baseline="30000" dirty="0">
                <a:latin typeface="Franklin Gothic Medium" panose="020B0603020102020204" pitchFamily="34" charset="0"/>
              </a:rPr>
              <a:t>3 </a:t>
            </a:r>
            <a:r>
              <a:rPr lang="ru-RU" sz="2600" dirty="0">
                <a:latin typeface="Franklin Gothic Medium" panose="020B0603020102020204" pitchFamily="34" charset="0"/>
              </a:rPr>
              <a:t>в час), предназначены для первичного измельчения малогабаритных кусковых отходов. Оптимальны при наличии в древесине инородных включений. </a:t>
            </a:r>
          </a:p>
          <a:p>
            <a:r>
              <a:rPr lang="ru-RU" sz="2600" dirty="0">
                <a:latin typeface="Franklin Gothic Medium" panose="020B0603020102020204" pitchFamily="34" charset="0"/>
              </a:rPr>
              <a:t>Все виды дробилок могут быть изготовлены как в мобильном, так и в стационарном исполнении.</a:t>
            </a:r>
          </a:p>
          <a:p>
            <a:pPr lvl="0"/>
            <a:endParaRPr lang="ru-RU" sz="4000" b="1" dirty="0" smtClean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ea typeface="+mj-ea"/>
              <a:cs typeface="+mj-cs"/>
            </a:endParaRPr>
          </a:p>
          <a:p>
            <a:pPr lvl="0"/>
            <a:endParaRPr lang="ru-RU" sz="4000" b="1" dirty="0" smtClean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ea typeface="+mj-ea"/>
              <a:cs typeface="+mj-cs"/>
            </a:endParaRPr>
          </a:p>
          <a:p>
            <a:pPr lvl="0"/>
            <a:endParaRPr lang="ru-RU" sz="4000" b="1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ea typeface="+mj-ea"/>
              <a:cs typeface="+mj-cs"/>
            </a:endParaRPr>
          </a:p>
          <a:p>
            <a:pPr lvl="0"/>
            <a:endParaRPr lang="ru-RU" sz="4000" b="1" dirty="0" smtClean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1271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Измельчители</a:t>
            </a:r>
            <a:r>
              <a:rPr lang="ru-RU" sz="28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:</a:t>
            </a:r>
            <a:r>
              <a:rPr lang="ru-RU" sz="28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ru-RU" sz="28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endParaRPr lang="ru-RU" sz="28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401345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Измельчители</a:t>
            </a:r>
            <a:endParaRPr lang="ru-RU" sz="28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13" name="Содержимое 12" descr="Skorpion 120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36025" y="4870446"/>
            <a:ext cx="1859711" cy="1661675"/>
          </a:xfrm>
        </p:spPr>
      </p:pic>
      <p:pic>
        <p:nvPicPr>
          <p:cNvPr id="14" name="Содержимое 13" descr="Skorpion 350_eb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340826" y="4870446"/>
            <a:ext cx="2037992" cy="166167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336025" y="3390769"/>
            <a:ext cx="4042792" cy="748111"/>
          </a:xfrm>
        </p:spPr>
        <p:txBody>
          <a:bodyPr/>
          <a:lstStyle/>
          <a:p>
            <a:pPr algn="ctr"/>
            <a:r>
              <a:rPr lang="ru-RU" dirty="0" smtClean="0"/>
              <a:t>Стационарные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60032" y="3385614"/>
            <a:ext cx="4181702" cy="753266"/>
          </a:xfrm>
        </p:spPr>
        <p:txBody>
          <a:bodyPr/>
          <a:lstStyle/>
          <a:p>
            <a:pPr algn="ctr"/>
            <a:r>
              <a:rPr lang="ru-RU" dirty="0" smtClean="0"/>
              <a:t>Мобильные</a:t>
            </a:r>
            <a:endParaRPr lang="ru-RU" dirty="0"/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336025" y="4209438"/>
            <a:ext cx="1859711" cy="428628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Дисковые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2340825" y="4217645"/>
            <a:ext cx="2037992" cy="428628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Барабанные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4873314" y="4217645"/>
            <a:ext cx="2002942" cy="428628"/>
          </a:xfrm>
          <a:prstGeom prst="rect">
            <a:avLst/>
          </a:prstGeom>
          <a:solidFill>
            <a:schemeClr val="accent4"/>
          </a:solidFill>
        </p:spPr>
        <p:txBody>
          <a:bodyPr vert="horz" rtlCol="0" anchor="ctr">
            <a:normAutofit/>
          </a:bodyPr>
          <a:lstStyle/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000" b="1" dirty="0"/>
              <a:t>Дисковые</a:t>
            </a:r>
          </a:p>
        </p:txBody>
      </p:sp>
      <p:sp>
        <p:nvSpPr>
          <p:cNvPr id="19" name="Текст 8"/>
          <p:cNvSpPr txBox="1">
            <a:spLocks/>
          </p:cNvSpPr>
          <p:nvPr/>
        </p:nvSpPr>
        <p:spPr>
          <a:xfrm>
            <a:off x="7113507" y="4217645"/>
            <a:ext cx="1936382" cy="428628"/>
          </a:xfrm>
          <a:prstGeom prst="rect">
            <a:avLst/>
          </a:prstGeom>
          <a:solidFill>
            <a:schemeClr val="accent4"/>
          </a:solidFill>
        </p:spPr>
        <p:txBody>
          <a:bodyPr vert="horz" rtlCol="0" anchor="ctr">
            <a:normAutofit/>
          </a:bodyPr>
          <a:lstStyle/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000" b="1" dirty="0"/>
              <a:t>Барабанные</a:t>
            </a:r>
          </a:p>
        </p:txBody>
      </p:sp>
      <p:pic>
        <p:nvPicPr>
          <p:cNvPr id="21" name="Рисунок 20" descr="Skorpion120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315" y="4870446"/>
            <a:ext cx="2002942" cy="1661675"/>
          </a:xfrm>
          <a:prstGeom prst="rect">
            <a:avLst/>
          </a:prstGeom>
        </p:spPr>
      </p:pic>
      <p:pic>
        <p:nvPicPr>
          <p:cNvPr id="22" name="Рисунок 21" descr="Skorpion 500 R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507" y="4870446"/>
            <a:ext cx="1908920" cy="1661675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27584" y="762621"/>
            <a:ext cx="78592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lvl="0"/>
            <a:r>
              <a:rPr lang="ru-RU" sz="2800" b="1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Барабанные</a:t>
            </a:r>
            <a:r>
              <a:rPr lang="ru-RU" dirty="0"/>
              <a:t> -  перерабатывают отходы древесины диаметром до 80 см и характеризуются высокой производительностью (до 50 м</a:t>
            </a:r>
            <a:r>
              <a:rPr lang="ru-RU" baseline="30000" dirty="0"/>
              <a:t>3</a:t>
            </a:r>
            <a:r>
              <a:rPr lang="ru-RU" dirty="0"/>
              <a:t> насыпной щепы в час). </a:t>
            </a:r>
          </a:p>
          <a:p>
            <a:pPr lvl="0"/>
            <a:r>
              <a:rPr lang="ru-RU" sz="2800" b="1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Дисковые</a:t>
            </a:r>
            <a:r>
              <a:rPr lang="ru-RU" dirty="0"/>
              <a:t> -  уступают барабанным в производительности (до 8 м</a:t>
            </a:r>
            <a:r>
              <a:rPr lang="ru-RU" baseline="30000" dirty="0"/>
              <a:t>3</a:t>
            </a:r>
            <a:r>
              <a:rPr lang="ru-RU" dirty="0"/>
              <a:t> насыпной щепы в час). Максимальный диаметр перерабатываемых отходов на дисковом </a:t>
            </a:r>
            <a:r>
              <a:rPr lang="ru-RU" dirty="0" err="1"/>
              <a:t>измельчителе</a:t>
            </a:r>
            <a:r>
              <a:rPr lang="ru-RU" dirty="0"/>
              <a:t> - 25 см. </a:t>
            </a:r>
          </a:p>
        </p:txBody>
      </p:sp>
    </p:spTree>
    <p:extLst>
      <p:ext uri="{BB962C8B-B14F-4D97-AF65-F5344CB8AC3E}">
        <p14:creationId xmlns:p14="http://schemas.microsoft.com/office/powerpoint/2010/main" val="10971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7" y="1712406"/>
            <a:ext cx="3728950" cy="279671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832" y="260648"/>
            <a:ext cx="4243535" cy="81699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Барабанные </a:t>
            </a:r>
            <a:r>
              <a:rPr lang="ru-RU" sz="2800" dirty="0" err="1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измельчители</a:t>
            </a:r>
            <a:endParaRPr lang="ru-RU" sz="2800" dirty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7561" y="1493120"/>
            <a:ext cx="4728334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350" dirty="0"/>
              <a:t> </a:t>
            </a:r>
            <a:r>
              <a:rPr lang="ru-RU" sz="1350" b="1" cap="all" dirty="0">
                <a:solidFill>
                  <a:srgbClr val="325038"/>
                </a:solidFill>
                <a:latin typeface="Franklin Gothic Medium" pitchFamily="34" charset="0"/>
              </a:rPr>
              <a:t>высокая производительность; </a:t>
            </a:r>
          </a:p>
          <a:p>
            <a:pPr marL="171450" indent="-171450" defTabSz="68580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350" b="1" cap="all" dirty="0">
                <a:solidFill>
                  <a:srgbClr val="325038"/>
                </a:solidFill>
                <a:latin typeface="Franklin Gothic Medium" pitchFamily="34" charset="0"/>
              </a:rPr>
              <a:t>простота при интеграции в технологическую линию;</a:t>
            </a:r>
          </a:p>
          <a:p>
            <a:pPr marL="171450" indent="-171450" defTabSz="68580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350" b="1" cap="all" dirty="0">
                <a:solidFill>
                  <a:srgbClr val="325038"/>
                </a:solidFill>
                <a:latin typeface="Franklin Gothic Medium" pitchFamily="34" charset="0"/>
              </a:rPr>
              <a:t> высокое качество исполнения и надежность;</a:t>
            </a:r>
          </a:p>
          <a:p>
            <a:pPr marL="171450" indent="-171450" defTabSz="68580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350" b="1" cap="all" dirty="0">
                <a:solidFill>
                  <a:srgbClr val="325038"/>
                </a:solidFill>
                <a:latin typeface="Franklin Gothic Medium" pitchFamily="34" charset="0"/>
              </a:rPr>
              <a:t> опыт производства измельчающего оборудования для широкого спектра сырья: биомассы, древесных и лесных отходов. </a:t>
            </a:r>
            <a:br>
              <a:rPr lang="ru-RU" sz="1350" b="1" cap="all" dirty="0">
                <a:solidFill>
                  <a:srgbClr val="325038"/>
                </a:solidFill>
                <a:latin typeface="Franklin Gothic Medium" pitchFamily="34" charset="0"/>
              </a:rPr>
            </a:br>
            <a:r>
              <a:rPr lang="ru-RU" sz="1350" b="1" cap="all" dirty="0">
                <a:solidFill>
                  <a:srgbClr val="325038"/>
                </a:solidFill>
                <a:latin typeface="Franklin Gothic Medium" pitchFamily="34" charset="0"/>
              </a:rPr>
              <a:t>Высокая производительность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05064"/>
            <a:ext cx="3503023" cy="26272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68567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103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1776</TotalTime>
  <Words>757</Words>
  <Application>Microsoft Office PowerPoint</Application>
  <PresentationFormat>Экран (4:3)</PresentationFormat>
  <Paragraphs>165</Paragraphs>
  <Slides>28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Calibri</vt:lpstr>
      <vt:lpstr>Franklin Gothic Medium</vt:lpstr>
      <vt:lpstr>FrankRuehl</vt:lpstr>
      <vt:lpstr>Lucida Sans Unicode</vt:lpstr>
      <vt:lpstr>Times New Roman</vt:lpstr>
      <vt:lpstr>Trebuchet MS</vt:lpstr>
      <vt:lpstr>Verdana</vt:lpstr>
      <vt:lpstr>Wingdings 2</vt:lpstr>
      <vt:lpstr>Wingdings 3</vt:lpstr>
      <vt:lpstr>Открытая</vt:lpstr>
      <vt:lpstr>Технологические особенности производства биотоплива</vt:lpstr>
      <vt:lpstr> Картирование территории РФ по потенциалу древесного топлива для производства тепловой энергии</vt:lpstr>
      <vt:lpstr>Переработке подлежат все виды отходов</vt:lpstr>
      <vt:lpstr>Требования к сырью на стадии брикетирования:</vt:lpstr>
      <vt:lpstr>Презентация PowerPoint</vt:lpstr>
      <vt:lpstr>Участок измельчения включает в себя две стадии: </vt:lpstr>
      <vt:lpstr>Измельчители: </vt:lpstr>
      <vt:lpstr>Измельчители</vt:lpstr>
      <vt:lpstr>Барабанные измельчители</vt:lpstr>
      <vt:lpstr>Ленточный сушильный комплекс на базе контейнера</vt:lpstr>
      <vt:lpstr>Барабанные сушилки</vt:lpstr>
      <vt:lpstr>Презентация PowerPoint</vt:lpstr>
      <vt:lpstr>Прессы экструдерного типа </vt:lpstr>
      <vt:lpstr>Презентация PowerPoint</vt:lpstr>
      <vt:lpstr>Механические прессы ударного типа </vt:lpstr>
      <vt:lpstr>Презентация PowerPoint</vt:lpstr>
      <vt:lpstr>Гидравлический пресс с непрерывным выходом </vt:lpstr>
      <vt:lpstr>Презентация PowerPoint</vt:lpstr>
      <vt:lpstr>Презентация PowerPoint</vt:lpstr>
      <vt:lpstr>Презентация PowerPoint</vt:lpstr>
      <vt:lpstr>Виды пеллет</vt:lpstr>
      <vt:lpstr>           Брикетирующие прессы RUF</vt:lpstr>
      <vt:lpstr>     Схема брикетирования</vt:lpstr>
      <vt:lpstr>    Выгода и преимущества </vt:lpstr>
      <vt:lpstr>Топливный брикет</vt:lpstr>
      <vt:lpstr>Презентация PowerPoint</vt:lpstr>
      <vt:lpstr>Наши клиенты</vt:lpstr>
      <vt:lpstr>                                       брикетирующие системы                      лучшее решение для вашего бизнеса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Брикетирующие системы RUF</dc:title>
  <dc:creator>Admin</dc:creator>
  <cp:lastModifiedBy>1</cp:lastModifiedBy>
  <cp:revision>157</cp:revision>
  <dcterms:created xsi:type="dcterms:W3CDTF">2012-08-08T13:02:40Z</dcterms:created>
  <dcterms:modified xsi:type="dcterms:W3CDTF">2015-09-22T09:19:04Z</dcterms:modified>
</cp:coreProperties>
</file>