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65" r:id="rId6"/>
    <p:sldId id="275" r:id="rId7"/>
    <p:sldId id="267" r:id="rId8"/>
    <p:sldId id="270" r:id="rId9"/>
    <p:sldId id="273" r:id="rId10"/>
    <p:sldId id="274" r:id="rId11"/>
    <p:sldId id="282" r:id="rId12"/>
    <p:sldId id="283" r:id="rId13"/>
    <p:sldId id="286" r:id="rId14"/>
    <p:sldId id="287" r:id="rId15"/>
    <p:sldId id="279" r:id="rId16"/>
    <p:sldId id="278" r:id="rId17"/>
    <p:sldId id="277" r:id="rId18"/>
    <p:sldId id="280" r:id="rId19"/>
    <p:sldId id="288" r:id="rId20"/>
    <p:sldId id="289" r:id="rId21"/>
    <p:sldId id="290" r:id="rId22"/>
    <p:sldId id="291" r:id="rId23"/>
    <p:sldId id="295" r:id="rId24"/>
    <p:sldId id="292" r:id="rId25"/>
    <p:sldId id="293" r:id="rId26"/>
    <p:sldId id="294" r:id="rId27"/>
    <p:sldId id="296" r:id="rId28"/>
    <p:sldId id="29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695" autoAdjust="0"/>
  </p:normalViewPr>
  <p:slideViewPr>
    <p:cSldViewPr>
      <p:cViewPr varScale="1">
        <p:scale>
          <a:sx n="112" d="100"/>
          <a:sy n="112" d="100"/>
        </p:scale>
        <p:origin x="-7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7;&#1077;&#1088;.&#1069;&#1076;&#1091;&#1072;&#1088;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7;&#1077;&#1088;.&#1069;&#1076;&#1091;&#1072;&#1088;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7;&#1077;&#1088;.&#1069;&#1076;&#1091;&#1072;&#1088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scatterChart>
        <c:scatterStyle val="smoothMarker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</c:spPr>
          </c:marker>
          <c:xVal>
            <c:numRef>
              <c:f>Лист1!$B$48:$E$48</c:f>
              <c:numCache>
                <c:formatCode>General</c:formatCode>
                <c:ptCount val="4"/>
                <c:pt idx="0" formatCode="0.00">
                  <c:v>500</c:v>
                </c:pt>
                <c:pt idx="1">
                  <c:v>700</c:v>
                </c:pt>
                <c:pt idx="2">
                  <c:v>900</c:v>
                </c:pt>
                <c:pt idx="3">
                  <c:v>1100</c:v>
                </c:pt>
              </c:numCache>
            </c:numRef>
          </c:xVal>
          <c:yVal>
            <c:numRef>
              <c:f>Лист1!$B$49:$E$49</c:f>
              <c:numCache>
                <c:formatCode>General</c:formatCode>
                <c:ptCount val="4"/>
                <c:pt idx="0" formatCode="0.00">
                  <c:v>2.8046509146693706</c:v>
                </c:pt>
                <c:pt idx="1">
                  <c:v>2.84</c:v>
                </c:pt>
                <c:pt idx="2">
                  <c:v>2.88</c:v>
                </c:pt>
                <c:pt idx="3">
                  <c:v>2.9099999999999997</c:v>
                </c:pt>
              </c:numCache>
            </c:numRef>
          </c:yVal>
          <c:smooth val="1"/>
        </c:ser>
        <c:axId val="80639872"/>
        <c:axId val="80712064"/>
      </c:scatterChart>
      <c:valAx>
        <c:axId val="80639872"/>
        <c:scaling>
          <c:orientation val="minMax"/>
          <c:max val="1100"/>
          <c:min val="50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Стоимость щепы , руб/т</a:t>
                </a:r>
              </a:p>
            </c:rich>
          </c:tx>
          <c:layout/>
        </c:title>
        <c:numFmt formatCode="0.00" sourceLinked="1"/>
        <c:tickLblPos val="nextTo"/>
        <c:crossAx val="80712064"/>
        <c:crosses val="autoZero"/>
        <c:crossBetween val="midCat"/>
      </c:valAx>
      <c:valAx>
        <c:axId val="807120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Простой срок окупаемости, лет</a:t>
                </a:r>
              </a:p>
            </c:rich>
          </c:tx>
          <c:layout/>
        </c:title>
        <c:numFmt formatCode="0.00" sourceLinked="1"/>
        <c:tickLblPos val="nextTo"/>
        <c:crossAx val="80639872"/>
        <c:crosses val="autoZero"/>
        <c:crossBetween val="midCat"/>
      </c:valAx>
      <c:spPr>
        <a:solidFill>
          <a:schemeClr val="accent6">
            <a:lumMod val="20000"/>
            <a:lumOff val="80000"/>
          </a:schemeClr>
        </a:solidFill>
      </c:spPr>
    </c:plotArea>
    <c:plotVisOnly val="1"/>
  </c:chart>
  <c:spPr>
    <a:solidFill>
      <a:schemeClr val="accent5">
        <a:lumMod val="20000"/>
        <a:lumOff val="80000"/>
      </a:schemeClr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scatterChart>
        <c:scatterStyle val="smoothMarker"/>
        <c:ser>
          <c:idx val="0"/>
          <c:order val="0"/>
          <c:xVal>
            <c:numRef>
              <c:f>Лист1!$B$51:$I$51</c:f>
              <c:numCache>
                <c:formatCode>General</c:formatCode>
                <c:ptCount val="8"/>
                <c:pt idx="0">
                  <c:v>3</c:v>
                </c:pt>
                <c:pt idx="1">
                  <c:v>5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19.600000000000001</c:v>
                </c:pt>
                <c:pt idx="6">
                  <c:v>25</c:v>
                </c:pt>
                <c:pt idx="7">
                  <c:v>30</c:v>
                </c:pt>
              </c:numCache>
            </c:numRef>
          </c:xVal>
          <c:yVal>
            <c:numRef>
              <c:f>Лист1!$B$52:$I$52</c:f>
              <c:numCache>
                <c:formatCode>General</c:formatCode>
                <c:ptCount val="8"/>
                <c:pt idx="0" formatCode="0.00">
                  <c:v>9.42</c:v>
                </c:pt>
                <c:pt idx="1">
                  <c:v>7.34</c:v>
                </c:pt>
                <c:pt idx="2">
                  <c:v>5.51</c:v>
                </c:pt>
                <c:pt idx="3">
                  <c:v>4.13</c:v>
                </c:pt>
                <c:pt idx="4">
                  <c:v>3.3099999999999996</c:v>
                </c:pt>
                <c:pt idx="5">
                  <c:v>2.8</c:v>
                </c:pt>
                <c:pt idx="6">
                  <c:v>2.2799999999999998</c:v>
                </c:pt>
                <c:pt idx="7">
                  <c:v>1.9500000000000002</c:v>
                </c:pt>
              </c:numCache>
            </c:numRef>
          </c:yVal>
          <c:smooth val="1"/>
        </c:ser>
        <c:axId val="83697664"/>
        <c:axId val="83699584"/>
      </c:scatterChart>
      <c:valAx>
        <c:axId val="83697664"/>
        <c:scaling>
          <c:orientation val="minMax"/>
          <c:max val="3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/>
                  <a:t>Тариф на электроэнергию, </a:t>
                </a:r>
                <a:r>
                  <a:rPr lang="ru-RU" dirty="0" err="1"/>
                  <a:t>руб</a:t>
                </a:r>
                <a:r>
                  <a:rPr lang="ru-RU" dirty="0"/>
                  <a:t>/</a:t>
                </a:r>
                <a:r>
                  <a:rPr lang="ru-RU" dirty="0" err="1"/>
                  <a:t>кВт.ч</a:t>
                </a:r>
                <a:endParaRPr lang="ru-RU" dirty="0"/>
              </a:p>
            </c:rich>
          </c:tx>
          <c:layout/>
        </c:title>
        <c:numFmt formatCode="General" sourceLinked="1"/>
        <c:tickLblPos val="nextTo"/>
        <c:spPr>
          <a:solidFill>
            <a:schemeClr val="accent5">
              <a:lumMod val="20000"/>
              <a:lumOff val="80000"/>
            </a:schemeClr>
          </a:solidFill>
        </c:spPr>
        <c:crossAx val="83699584"/>
        <c:crosses val="autoZero"/>
        <c:crossBetween val="midCat"/>
      </c:valAx>
      <c:valAx>
        <c:axId val="836995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Простой срок окупаемости , лет</a:t>
                </a:r>
              </a:p>
            </c:rich>
          </c:tx>
          <c:layout/>
        </c:title>
        <c:numFmt formatCode="0.00" sourceLinked="1"/>
        <c:tickLblPos val="nextTo"/>
        <c:crossAx val="83697664"/>
        <c:crosses val="autoZero"/>
        <c:crossBetween val="midCat"/>
      </c:valAx>
      <c:spPr>
        <a:solidFill>
          <a:schemeClr val="accent6">
            <a:lumMod val="20000"/>
            <a:lumOff val="80000"/>
          </a:schemeClr>
        </a:solidFill>
      </c:spPr>
    </c:plotArea>
    <c:plotVisOnly val="1"/>
  </c:chart>
  <c:spPr>
    <a:solidFill>
      <a:schemeClr val="accent5">
        <a:lumMod val="20000"/>
        <a:lumOff val="80000"/>
      </a:schemeClr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4241271171889994"/>
          <c:y val="4.7122755591259079E-2"/>
          <c:w val="0.77981469057020458"/>
          <c:h val="0.83704262458053369"/>
        </c:manualLayout>
      </c:layout>
      <c:scatterChart>
        <c:scatterStyle val="smoothMarker"/>
        <c:ser>
          <c:idx val="0"/>
          <c:order val="0"/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xVal>
            <c:numRef>
              <c:f>Лист1!$B$54:$F$54</c:f>
              <c:numCache>
                <c:formatCode>General</c:formatCode>
                <c:ptCount val="5"/>
                <c:pt idx="0">
                  <c:v>2000</c:v>
                </c:pt>
                <c:pt idx="1">
                  <c:v>2500</c:v>
                </c:pt>
                <c:pt idx="2">
                  <c:v>3496</c:v>
                </c:pt>
                <c:pt idx="3">
                  <c:v>4000</c:v>
                </c:pt>
                <c:pt idx="4">
                  <c:v>5000</c:v>
                </c:pt>
              </c:numCache>
            </c:numRef>
          </c:xVal>
          <c:yVal>
            <c:numRef>
              <c:f>Лист1!$B$55:$F$55</c:f>
              <c:numCache>
                <c:formatCode>General</c:formatCode>
                <c:ptCount val="5"/>
                <c:pt idx="0">
                  <c:v>3.05</c:v>
                </c:pt>
                <c:pt idx="1">
                  <c:v>2.9699999999999998</c:v>
                </c:pt>
                <c:pt idx="2">
                  <c:v>2.8</c:v>
                </c:pt>
                <c:pt idx="3">
                  <c:v>2.73</c:v>
                </c:pt>
                <c:pt idx="4">
                  <c:v>2.59</c:v>
                </c:pt>
              </c:numCache>
            </c:numRef>
          </c:yVal>
          <c:smooth val="1"/>
        </c:ser>
        <c:axId val="83723008"/>
        <c:axId val="83725312"/>
      </c:scatterChart>
      <c:valAx>
        <c:axId val="83723008"/>
        <c:scaling>
          <c:orientation val="minMax"/>
          <c:max val="5000"/>
          <c:min val="200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Тариф на тепло , Руб/Гкал</a:t>
                </a:r>
              </a:p>
            </c:rich>
          </c:tx>
          <c:layout/>
        </c:title>
        <c:numFmt formatCode="General" sourceLinked="1"/>
        <c:tickLblPos val="nextTo"/>
        <c:crossAx val="83725312"/>
        <c:crosses val="autoZero"/>
        <c:crossBetween val="midCat"/>
      </c:valAx>
      <c:valAx>
        <c:axId val="837253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Простой срок окупаемости, лет</a:t>
                </a:r>
              </a:p>
            </c:rich>
          </c:tx>
          <c:layout/>
        </c:title>
        <c:numFmt formatCode="General" sourceLinked="1"/>
        <c:tickLblPos val="nextTo"/>
        <c:crossAx val="83723008"/>
        <c:crosses val="autoZero"/>
        <c:crossBetween val="midCat"/>
      </c:valAx>
      <c:spPr>
        <a:solidFill>
          <a:schemeClr val="accent6">
            <a:lumMod val="20000"/>
            <a:lumOff val="80000"/>
          </a:schemeClr>
        </a:solidFill>
      </c:spPr>
    </c:plotArea>
    <c:plotVisOnly val="1"/>
  </c:chart>
  <c:spPr>
    <a:solidFill>
      <a:schemeClr val="accent5">
        <a:lumMod val="20000"/>
        <a:lumOff val="80000"/>
      </a:schemeClr>
    </a:solidFill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154B-89CD-41FC-92EB-8BA17E92C98E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806C-21E1-4054-AC90-DEFDFEDAA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154B-89CD-41FC-92EB-8BA17E92C98E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806C-21E1-4054-AC90-DEFDFEDAA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154B-89CD-41FC-92EB-8BA17E92C98E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806C-21E1-4054-AC90-DEFDFEDAA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154B-89CD-41FC-92EB-8BA17E92C98E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806C-21E1-4054-AC90-DEFDFEDAA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154B-89CD-41FC-92EB-8BA17E92C98E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806C-21E1-4054-AC90-DEFDFEDAA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154B-89CD-41FC-92EB-8BA17E92C98E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806C-21E1-4054-AC90-DEFDFEDAA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154B-89CD-41FC-92EB-8BA17E92C98E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806C-21E1-4054-AC90-DEFDFEDAA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154B-89CD-41FC-92EB-8BA17E92C98E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806C-21E1-4054-AC90-DEFDFEDAA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154B-89CD-41FC-92EB-8BA17E92C98E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806C-21E1-4054-AC90-DEFDFEDAA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154B-89CD-41FC-92EB-8BA17E92C98E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806C-21E1-4054-AC90-DEFDFEDAA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154B-89CD-41FC-92EB-8BA17E92C98E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806C-21E1-4054-AC90-DEFDFEDAA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4154B-89CD-41FC-92EB-8BA17E92C98E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B806C-21E1-4054-AC90-DEFDFEDAA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Мини-ТЭЦ </a:t>
            </a:r>
            <a:b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на </a:t>
            </a:r>
            <a:r>
              <a:rPr lang="ru-RU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биотопливе</a:t>
            </a: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с ОРЦ модулем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236B-758D-4AD0-8AA3-217AE27DADD3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683568" y="4221088"/>
            <a:ext cx="7416824" cy="20091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ourier New" pitchFamily="49" charset="0"/>
              <a:buChar char="o"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Невысокие удельные затраты на кВт установленной</a:t>
            </a:r>
            <a:r>
              <a:rPr kumimoji="0" lang="ru-RU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электрической мощности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  <a:endParaRPr kumimoji="0" lang="ru-RU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ourier New" pitchFamily="49" charset="0"/>
              <a:buChar char="o"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Срок окупаемости 3÷5 лет в зависимости от тарифа</a:t>
            </a:r>
            <a:r>
              <a:rPr kumimoji="0" lang="ru-RU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на электроэнергию</a:t>
            </a:r>
            <a:r>
              <a:rPr kumimoji="0" lang="ru-RU" sz="1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1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7584" y="404664"/>
            <a:ext cx="7200800" cy="36004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259632" y="404664"/>
            <a:ext cx="6507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+mj-ea"/>
                <a:cs typeface="+mj-cs"/>
              </a:rPr>
              <a:t>Дополнительные преимущества ОРЦ модуля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0" name="Содержимое 4"/>
          <p:cNvSpPr txBox="1">
            <a:spLocks/>
          </p:cNvSpPr>
          <p:nvPr/>
        </p:nvSpPr>
        <p:spPr>
          <a:xfrm>
            <a:off x="683568" y="908720"/>
            <a:ext cx="7488832" cy="33123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vert="horz">
            <a:no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Беспроблемная эксплуатация БЭУ при низких температурах (температура замерзания  пентана – минус 129,7 °С)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  <a:endParaRPr kumimoji="0" lang="ru-RU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ourier New" pitchFamily="49" charset="0"/>
              <a:buChar char="o"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Низкие</a:t>
            </a:r>
            <a:r>
              <a:rPr kumimoji="0" lang="ru-RU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эксплуатационные затраты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  <a:endParaRPr kumimoji="0" lang="ru-RU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ourier New" pitchFamily="49" charset="0"/>
              <a:buChar char="o"/>
              <a:tabLst/>
              <a:defRPr/>
            </a:pPr>
            <a:r>
              <a:rPr lang="ru-RU" dirty="0" smtClean="0"/>
              <a:t>Минимизация воздействия на окружающую среду (снижаются тепловые выбросы предприятия)</a:t>
            </a:r>
            <a:r>
              <a:rPr lang="en-US" dirty="0" smtClean="0"/>
              <a:t>;</a:t>
            </a:r>
            <a:endParaRPr lang="ru-RU" dirty="0" smtClean="0"/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ourier New" pitchFamily="49" charset="0"/>
              <a:buChar char="o"/>
              <a:tabLst/>
              <a:defRPr/>
            </a:pPr>
            <a:r>
              <a:rPr kumimoji="0" lang="ru-RU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Высокий КПД на частичных режимах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  <a:endParaRPr kumimoji="0" lang="ru-RU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ourier New" pitchFamily="49" charset="0"/>
              <a:buChar char="o"/>
              <a:tabLst/>
              <a:defRPr/>
            </a:pPr>
            <a:r>
              <a:rPr lang="ru-RU" dirty="0" smtClean="0"/>
              <a:t>Высокая работоспособность, широкие диапазон регулирования</a:t>
            </a:r>
            <a:r>
              <a:rPr lang="en-US" dirty="0" smtClean="0"/>
              <a:t>;</a:t>
            </a:r>
            <a:endParaRPr lang="ru-RU" dirty="0" smtClean="0"/>
          </a:p>
          <a:p>
            <a:pPr marL="274320" lvl="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Courier New" pitchFamily="49" charset="0"/>
              <a:buChar char="o"/>
              <a:defRPr/>
            </a:pPr>
            <a:r>
              <a:rPr lang="ru-RU" dirty="0" smtClean="0"/>
              <a:t>Минимальные массогабаритные характеристики</a:t>
            </a:r>
            <a:r>
              <a:rPr lang="en-US" dirty="0" smtClean="0"/>
              <a:t>;</a:t>
            </a:r>
            <a:endParaRPr lang="ru-RU" dirty="0" smtClean="0"/>
          </a:p>
          <a:p>
            <a:pPr marL="274320" lvl="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Courier New" pitchFamily="49" charset="0"/>
              <a:buChar char="o"/>
              <a:defRPr/>
            </a:pPr>
            <a:r>
              <a:rPr lang="ru-RU" dirty="0" smtClean="0"/>
              <a:t>Простота основного теплообменного и турбинного оборудования ввиду невысоких параметров цикла.</a:t>
            </a:r>
          </a:p>
          <a:p>
            <a:pPr marL="731520" lvl="1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Courier New" pitchFamily="49" charset="0"/>
              <a:buChar char="o"/>
              <a:defRPr/>
            </a:pP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Наиболее известны фирмы производящие 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ОРЦ-модули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: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ORMAT </a:t>
            </a:r>
            <a:r>
              <a:rPr lang="ru-RU" dirty="0" smtClean="0"/>
              <a:t> </a:t>
            </a:r>
            <a:r>
              <a:rPr lang="en-US" dirty="0" smtClean="0"/>
              <a:t>TECHNOLOGITS</a:t>
            </a:r>
            <a:endParaRPr lang="ru-RU" dirty="0" smtClean="0"/>
          </a:p>
          <a:p>
            <a:pPr lvl="0"/>
            <a:r>
              <a:rPr lang="en-US" dirty="0" smtClean="0"/>
              <a:t> INFINITY LLC, </a:t>
            </a:r>
            <a:endParaRPr lang="ru-RU" dirty="0" smtClean="0"/>
          </a:p>
          <a:p>
            <a:pPr lvl="0"/>
            <a:r>
              <a:rPr lang="en-US" dirty="0" smtClean="0"/>
              <a:t>TURBODEN,</a:t>
            </a:r>
            <a:endParaRPr lang="ru-RU" dirty="0" smtClean="0"/>
          </a:p>
          <a:p>
            <a:pPr lvl="0"/>
            <a:r>
              <a:rPr lang="en-US" dirty="0" smtClean="0"/>
              <a:t>ADORATES, </a:t>
            </a:r>
            <a:endParaRPr lang="ru-RU" dirty="0" smtClean="0"/>
          </a:p>
          <a:p>
            <a:pPr lvl="0"/>
            <a:r>
              <a:rPr lang="en-US" dirty="0" smtClean="0"/>
              <a:t>UTS , </a:t>
            </a:r>
            <a:endParaRPr lang="ru-RU" dirty="0" smtClean="0"/>
          </a:p>
          <a:p>
            <a:pPr lvl="0"/>
            <a:r>
              <a:rPr lang="en-US" dirty="0" smtClean="0"/>
              <a:t>H&amp;GT</a:t>
            </a:r>
            <a:endParaRPr lang="ru-RU" dirty="0" smtClean="0"/>
          </a:p>
          <a:p>
            <a:pPr lvl="0"/>
            <a:r>
              <a:rPr lang="en-US" dirty="0" smtClean="0"/>
              <a:t>WOW, </a:t>
            </a:r>
            <a:endParaRPr lang="ru-RU" dirty="0" smtClean="0"/>
          </a:p>
          <a:p>
            <a:pPr lvl="0"/>
            <a:r>
              <a:rPr lang="en-US" dirty="0" smtClean="0"/>
              <a:t>ABB,</a:t>
            </a:r>
            <a:endParaRPr lang="ru-RU" dirty="0" smtClean="0"/>
          </a:p>
          <a:p>
            <a:pPr lvl="0"/>
            <a:r>
              <a:rPr lang="en-US" dirty="0" smtClean="0"/>
              <a:t> </a:t>
            </a:r>
            <a:r>
              <a:rPr lang="en-US" dirty="0" err="1" smtClean="0"/>
              <a:t>Shangshi</a:t>
            </a:r>
            <a:r>
              <a:rPr lang="en-US" dirty="0" smtClean="0"/>
              <a:t> Energy Technology Co., Ltd</a:t>
            </a:r>
            <a:endParaRPr lang="ru-RU" dirty="0" smtClean="0"/>
          </a:p>
          <a:p>
            <a:pPr lvl="0"/>
            <a:r>
              <a:rPr lang="en-US" dirty="0" smtClean="0"/>
              <a:t> SIEMENS,</a:t>
            </a:r>
            <a:endParaRPr lang="ru-RU" dirty="0" smtClean="0"/>
          </a:p>
          <a:p>
            <a:pPr lvl="0"/>
            <a:r>
              <a:rPr lang="en-US" dirty="0" smtClean="0"/>
              <a:t>GE</a:t>
            </a:r>
            <a:r>
              <a:rPr lang="ru-RU" dirty="0" smtClean="0"/>
              <a:t>,  и</a:t>
            </a:r>
            <a:r>
              <a:rPr lang="en-US" dirty="0" smtClean="0"/>
              <a:t> </a:t>
            </a:r>
            <a:r>
              <a:rPr lang="en-US" dirty="0" err="1" smtClean="0"/>
              <a:t>др</a:t>
            </a:r>
            <a:r>
              <a:rPr lang="en-US" dirty="0" smtClean="0"/>
              <a:t>.</a:t>
            </a:r>
            <a:endParaRPr lang="ru-RU" dirty="0" smtClean="0"/>
          </a:p>
          <a:p>
            <a:pPr lvl="0"/>
            <a:r>
              <a:rPr lang="ru-RU" dirty="0" smtClean="0"/>
              <a:t>«</a:t>
            </a:r>
            <a:r>
              <a:rPr lang="ru-RU" dirty="0" err="1" smtClean="0"/>
              <a:t>Комтек-энергосервис</a:t>
            </a:r>
            <a:r>
              <a:rPr lang="ru-RU" dirty="0" smtClean="0"/>
              <a:t>» г.Санкт-Петербург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/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Используемые низкокипящие рабочие тела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600" dirty="0" smtClean="0"/>
              <a:t>В зависимости от уровня температур сбросного тепла, используются разные низкокипящие рабочие тела (НРТ):</a:t>
            </a:r>
          </a:p>
          <a:p>
            <a:r>
              <a:rPr lang="ru-RU" sz="2600" dirty="0" smtClean="0"/>
              <a:t> пропан;</a:t>
            </a:r>
          </a:p>
          <a:p>
            <a:r>
              <a:rPr lang="ru-RU" sz="2600" dirty="0" smtClean="0"/>
              <a:t> пентан;</a:t>
            </a:r>
          </a:p>
          <a:p>
            <a:r>
              <a:rPr lang="ru-RU" sz="2600" dirty="0" smtClean="0"/>
              <a:t> бутан;</a:t>
            </a:r>
          </a:p>
          <a:p>
            <a:r>
              <a:rPr lang="en-US" sz="2600" dirty="0" smtClean="0"/>
              <a:t>R</a:t>
            </a:r>
            <a:r>
              <a:rPr lang="ru-RU" sz="2600" dirty="0" smtClean="0"/>
              <a:t>-134а</a:t>
            </a:r>
          </a:p>
          <a:p>
            <a:r>
              <a:rPr lang="en-US" sz="2600" dirty="0" smtClean="0"/>
              <a:t>R</a:t>
            </a:r>
            <a:r>
              <a:rPr lang="ru-RU" sz="2600" dirty="0" smtClean="0"/>
              <a:t>-245</a:t>
            </a:r>
            <a:r>
              <a:rPr lang="en-US" sz="2600" dirty="0" smtClean="0"/>
              <a:t>f</a:t>
            </a:r>
            <a:endParaRPr lang="ru-RU" sz="2600" dirty="0" smtClean="0"/>
          </a:p>
          <a:p>
            <a:r>
              <a:rPr lang="ru-RU" sz="2600" dirty="0" smtClean="0"/>
              <a:t> </a:t>
            </a:r>
            <a:r>
              <a:rPr lang="en-US" sz="2600" dirty="0" smtClean="0"/>
              <a:t>R</a:t>
            </a:r>
            <a:r>
              <a:rPr lang="ru-RU" sz="2600" dirty="0" smtClean="0"/>
              <a:t>-22 и т.д.,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20880" cy="93610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Достигнутый</a:t>
            </a:r>
            <a:r>
              <a:rPr lang="ru-RU" sz="24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уровень КПД </a:t>
            </a:r>
            <a:r>
              <a:rPr lang="ru-RU" sz="2400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ОРЦ-модулей</a:t>
            </a:r>
            <a:r>
              <a:rPr lang="ru-RU" sz="24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различных фирм </a:t>
            </a:r>
            <a:br>
              <a:rPr lang="ru-RU" sz="24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endParaRPr lang="ru-RU" sz="2400" cap="none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052736"/>
            <a:ext cx="792088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Стоимостные показатели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ОРЦ-модулей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Капитальные вложения в </a:t>
            </a:r>
            <a:r>
              <a:rPr lang="ru-RU" sz="2000" dirty="0" err="1" smtClean="0"/>
              <a:t>ОРЦ-модули</a:t>
            </a:r>
            <a:r>
              <a:rPr lang="ru-RU" sz="2000" dirty="0" smtClean="0"/>
              <a:t>  зависят от нескольких факторов: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Установленной электрической мощности;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Комплектностью поставки (наличие градирни, рекуператора, АСУ ТП и </a:t>
            </a:r>
            <a:r>
              <a:rPr lang="ru-RU" sz="2000" dirty="0" err="1" smtClean="0"/>
              <a:t>т.д</a:t>
            </a:r>
            <a:r>
              <a:rPr lang="ru-RU" sz="2000" dirty="0" smtClean="0"/>
              <a:t>);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Применяемой технологией утилизации </a:t>
            </a:r>
            <a:r>
              <a:rPr lang="ru-RU" sz="2000" dirty="0" err="1" smtClean="0"/>
              <a:t>низкопотенциального</a:t>
            </a:r>
            <a:r>
              <a:rPr lang="ru-RU" sz="2000" dirty="0" smtClean="0"/>
              <a:t> тепла (цикла),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видом  НРТ и т.д.</a:t>
            </a:r>
          </a:p>
          <a:p>
            <a:pPr>
              <a:buNone/>
            </a:pPr>
            <a:r>
              <a:rPr lang="ru-RU" sz="2000" dirty="0" smtClean="0"/>
              <a:t>В зависимости от этого, капитальные вложения в 1 кВт установленной мощности  ОРЦ -модулей составляю порядка 1000 </a:t>
            </a:r>
            <a:r>
              <a:rPr lang="ru-RU" sz="2000" dirty="0" smtClean="0">
                <a:sym typeface="Symbol"/>
              </a:rPr>
              <a:t></a:t>
            </a:r>
            <a:r>
              <a:rPr lang="ru-RU" sz="2000" dirty="0" smtClean="0"/>
              <a:t>2500 $ .</a:t>
            </a:r>
          </a:p>
          <a:p>
            <a:pPr>
              <a:buNone/>
            </a:pPr>
            <a:r>
              <a:rPr lang="ru-RU" sz="2000" dirty="0" smtClean="0"/>
              <a:t>Например,  бюджетная  цена  ORC-модулей фирмы </a:t>
            </a:r>
            <a:r>
              <a:rPr lang="ru-RU" sz="2000" dirty="0" err="1" smtClean="0"/>
              <a:t>Turboden</a:t>
            </a:r>
            <a:r>
              <a:rPr lang="ru-RU" sz="2000" dirty="0" smtClean="0"/>
              <a:t> составляет в зависимости от мощности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7784" t="26964" r="22765" b="65357"/>
          <a:stretch>
            <a:fillRect/>
          </a:stretch>
        </p:blipFill>
        <p:spPr bwMode="auto">
          <a:xfrm>
            <a:off x="827584" y="4869160"/>
            <a:ext cx="77048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236B-758D-4AD0-8AA3-217AE27DADD3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27584" y="332656"/>
            <a:ext cx="7200800" cy="4320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259632" y="332656"/>
            <a:ext cx="6507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+mj-ea"/>
                <a:cs typeface="+mj-cs"/>
              </a:rPr>
              <a:t>Мини-ТЭЦ с турбинами типа Р и ОРЦ -модулем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 l="8825" t="21875" r="7277" b="24561"/>
          <a:stretch>
            <a:fillRect/>
          </a:stretch>
        </p:blipFill>
        <p:spPr bwMode="auto">
          <a:xfrm>
            <a:off x="467544" y="908720"/>
            <a:ext cx="7632848" cy="3888432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Содержимое 4"/>
          <p:cNvSpPr txBox="1">
            <a:spLocks/>
          </p:cNvSpPr>
          <p:nvPr/>
        </p:nvSpPr>
        <p:spPr>
          <a:xfrm>
            <a:off x="827584" y="5661248"/>
            <a:ext cx="7272808" cy="10081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/>
          <a:p>
            <a:pPr algn="just">
              <a:buNone/>
            </a:pP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Преимущества установки БЭУ к турбинам Р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/>
              <a:t> Максимальная паровая нагрузка на протяжении всего года</a:t>
            </a:r>
            <a:r>
              <a:rPr lang="en-US" sz="1100" dirty="0" smtClean="0"/>
              <a:t>;</a:t>
            </a:r>
            <a:endParaRPr lang="ru-RU" sz="11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/>
              <a:t> Максимальная выработка электроэнергии турбиной Р на протяжении всего года</a:t>
            </a:r>
            <a:r>
              <a:rPr lang="en-US" sz="1100" dirty="0" smtClean="0"/>
              <a:t>;</a:t>
            </a:r>
            <a:endParaRPr lang="ru-RU" sz="11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/>
              <a:t> Дополнительная выработка электрической энергии за счет БЭУ</a:t>
            </a:r>
            <a:r>
              <a:rPr lang="en-US" sz="1100" dirty="0" smtClean="0"/>
              <a:t>;</a:t>
            </a:r>
            <a:endParaRPr lang="ru-RU" sz="11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/>
              <a:t> Повышенные технико-экономические показатели (увеличение коэффициента использования установленной мощности).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479715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1 – котлы ДКВр-20-13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2 – питательный деаэратор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3 – питательный насос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4 – испаритель пентана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                                      5 – подогреватель пентана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6 – инжектор пентана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7 – пентановая турбина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8 – конденсатор пентана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9 – конденсатный насос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10 – подогреватель ХОВ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11 – противодавленческая турбина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12 – подпиточный деаэратор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13 – конденсатный насос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14 – подогреватель сетевой воды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236B-758D-4AD0-8AA3-217AE27DADD3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27584" y="332656"/>
            <a:ext cx="7200800" cy="6480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259632" y="332656"/>
            <a:ext cx="6507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+mj-ea"/>
                <a:cs typeface="+mj-cs"/>
              </a:rPr>
              <a:t>Реконструкция котельных с паровыми котлами                        путем установки БЭУ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8" name="Рисунок 7" descr="Паровые котлы + БЭ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8639175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236B-758D-4AD0-8AA3-217AE27DADD3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27584" y="332656"/>
            <a:ext cx="7200800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259632" y="332656"/>
            <a:ext cx="6507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+mj-ea"/>
                <a:cs typeface="+mj-cs"/>
              </a:rPr>
              <a:t>Мини-ТЭЦ с  водогрейными котлами              и ОРЦ модулем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9" name="Рисунок 8" descr="ВК и БЭУ.JPG"/>
          <p:cNvPicPr>
            <a:picLocks noChangeAspect="1"/>
          </p:cNvPicPr>
          <p:nvPr/>
        </p:nvPicPr>
        <p:blipFill>
          <a:blip r:embed="rId2" cstate="print"/>
          <a:srcRect b="12237"/>
          <a:stretch>
            <a:fillRect/>
          </a:stretch>
        </p:blipFill>
        <p:spPr>
          <a:xfrm>
            <a:off x="611560" y="1052736"/>
            <a:ext cx="8126735" cy="45063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558924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1 – сетевой насос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2 – водогрейный котел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3 – конденсатный насос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4 – подогреватель ХОВ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5 – подогреватель сырой воды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6 – деаэратор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7 – подпиточный насос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8 – насос сырой воды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9 – химическая водоподготовка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испаритель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                             11 – пентановая турбина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12 – рекуператор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13 – конденсатор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14 – конденсатный насос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15 – трехходовой регулирующий клапан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16 – узел смешения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Выбор оптимальной схемы мини-ТЭЦ с ОРЦ модулем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400" dirty="0" smtClean="0"/>
              <a:t>Выбор оптимальной схемы мини-ТЭЦ с ОРЦ модулем зависит от в каждом конкретном случае  от </a:t>
            </a:r>
            <a:r>
              <a:rPr lang="ru-RU" dirty="0" smtClean="0"/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Подключенной тепловой и электрической нагрузки и графика их потребления;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Вида топлива;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Сложившихся в данном районе тарифах на электроэнергию и тепло;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Ряда других факторов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400" dirty="0" smtClean="0"/>
              <a:t>Окончательный выбор производится на основании детальных технико-экономических расчетов и эффективности инвестиций в данный проект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Проект автономной   мини-ТЭЦ с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ОРЦ-модулем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 для Туруханского района Красноярского Края   </a:t>
            </a:r>
          </a:p>
        </p:txBody>
      </p:sp>
      <p:pic>
        <p:nvPicPr>
          <p:cNvPr id="5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51520" y="1916832"/>
            <a:ext cx="5841107" cy="4104456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115616" y="1484784"/>
            <a:ext cx="4537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Принципиальная тепловая схема мини-ТЭЦ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56870" y="1700808"/>
            <a:ext cx="298713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409825" algn="l"/>
              </a:tabLst>
            </a:pPr>
            <a:r>
              <a:rPr lang="ru-RU" altLang="zh-CN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1-Склад </a:t>
            </a:r>
            <a:r>
              <a:rPr lang="ru-RU" altLang="zh-CN" sz="12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биотоплива</a:t>
            </a:r>
            <a:r>
              <a:rPr lang="ru-RU" altLang="zh-CN" sz="12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lang="ru-RU" altLang="zh-CN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409825" algn="l"/>
              </a:tabLst>
            </a:pPr>
            <a:r>
              <a:rPr lang="ru-RU" altLang="zh-CN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2-топливный транспортер	</a:t>
            </a:r>
            <a:endParaRPr lang="ru-RU" altLang="zh-CN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409825" algn="l"/>
              </a:tabLst>
            </a:pPr>
            <a:r>
              <a:rPr lang="ru-RU" altLang="zh-CN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3-термамасляный котел	</a:t>
            </a:r>
            <a:endParaRPr lang="ru-RU" altLang="zh-CN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409825" algn="l"/>
              </a:tabLst>
            </a:pPr>
            <a:r>
              <a:rPr lang="ru-RU" altLang="zh-CN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–насос замкнутого котельного контура 	</a:t>
            </a:r>
            <a:endParaRPr lang="ru-RU" altLang="zh-CN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409825" algn="l"/>
              </a:tabLst>
            </a:pPr>
            <a:r>
              <a:rPr lang="ru-RU" altLang="zh-CN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5- Насос распределительной  системы	</a:t>
            </a:r>
            <a:endParaRPr lang="ru-RU" altLang="zh-CN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409825" algn="l"/>
              </a:tabLst>
            </a:pPr>
            <a:r>
              <a:rPr lang="ru-RU" altLang="zh-CN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6-Расширительный бак	</a:t>
            </a:r>
            <a:endParaRPr lang="ru-RU" altLang="zh-CN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409825" algn="l"/>
              </a:tabLst>
            </a:pPr>
            <a:r>
              <a:rPr lang="ru-RU" altLang="zh-CN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7-Сетевой подогреватель	</a:t>
            </a:r>
            <a:endParaRPr lang="ru-RU" altLang="zh-CN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409825" algn="l"/>
              </a:tabLst>
            </a:pPr>
            <a:r>
              <a:rPr lang="ru-RU" altLang="zh-CN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8-Испаритель </a:t>
            </a:r>
            <a:r>
              <a:rPr lang="en-US" altLang="zh-CN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ORC</a:t>
            </a:r>
            <a:endParaRPr lang="ru-RU" altLang="zh-CN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409825" algn="l"/>
              </a:tabLst>
            </a:pPr>
            <a:r>
              <a:rPr lang="ru-RU" altLang="zh-CN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9-Предварительный подогреватель системы </a:t>
            </a:r>
            <a:r>
              <a:rPr lang="en-US" altLang="zh-CN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ORC</a:t>
            </a:r>
            <a:r>
              <a:rPr lang="ru-RU" altLang="zh-CN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altLang="zh-CN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409825" algn="l"/>
              </a:tabLst>
            </a:pPr>
            <a:r>
              <a:rPr lang="ru-RU" altLang="zh-CN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10-Подогреватель распределительной системы</a:t>
            </a:r>
            <a:endParaRPr lang="ru-RU" altLang="zh-CN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409825" algn="l"/>
              </a:tabLst>
            </a:pPr>
            <a:r>
              <a:rPr lang="ru-RU" altLang="zh-CN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 Скруббер</a:t>
            </a:r>
            <a:endParaRPr lang="ru-RU" altLang="zh-CN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409825" algn="l"/>
              </a:tabLst>
            </a:pPr>
            <a:r>
              <a:rPr lang="ru-RU" altLang="zh-CN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12-редуцирующая установка</a:t>
            </a:r>
            <a:endParaRPr lang="ru-RU" altLang="zh-CN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409825" algn="l"/>
              </a:tabLst>
            </a:pPr>
            <a:r>
              <a:rPr lang="ru-RU" altLang="zh-CN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 Паровая турбина системы </a:t>
            </a:r>
            <a:r>
              <a:rPr lang="en-US" altLang="zh-CN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ORC</a:t>
            </a:r>
            <a:endParaRPr lang="ru-RU" altLang="zh-CN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409825" algn="l"/>
              </a:tabLst>
            </a:pPr>
            <a:r>
              <a:rPr lang="ru-RU" altLang="zh-CN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14-электрический генератор</a:t>
            </a:r>
            <a:endParaRPr lang="ru-RU" altLang="zh-CN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409825" algn="l"/>
              </a:tabLst>
            </a:pPr>
            <a:r>
              <a:rPr lang="ru-RU" altLang="zh-CN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15-Рекуператор</a:t>
            </a:r>
            <a:endParaRPr lang="ru-RU" altLang="zh-CN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409825" algn="l"/>
              </a:tabLst>
            </a:pPr>
            <a:r>
              <a:rPr lang="ru-RU" altLang="zh-CN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16- Подогреватель сетевой воды</a:t>
            </a:r>
            <a:endParaRPr lang="ru-RU" altLang="zh-CN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409825" algn="l"/>
              </a:tabLst>
            </a:pPr>
            <a:r>
              <a:rPr lang="ru-RU" altLang="zh-CN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17-тепловой потребитель</a:t>
            </a:r>
            <a:endParaRPr lang="ru-RU" altLang="zh-CN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409825" algn="l"/>
              </a:tabLst>
            </a:pPr>
            <a:r>
              <a:rPr lang="ru-RU" altLang="zh-CN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18-Насос системы ORC</a:t>
            </a:r>
            <a:endParaRPr lang="ru-RU" altLang="zh-CN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409825" algn="l"/>
              </a:tabLst>
            </a:pPr>
            <a:r>
              <a:rPr lang="ru-RU" altLang="zh-CN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19-Насос сетевой воды</a:t>
            </a:r>
            <a:endParaRPr lang="ru-RU" altLang="zh-CN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409825" algn="l"/>
              </a:tabLst>
            </a:pPr>
            <a:r>
              <a:rPr lang="ru-RU" altLang="zh-CN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 –Трехходовой регулирующий клапан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409825" algn="l"/>
              </a:tabLst>
            </a:pPr>
            <a:r>
              <a:rPr lang="ru-RU" altLang="zh-CN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21-подогреватель </a:t>
            </a:r>
            <a:r>
              <a:rPr lang="ru-RU" altLang="zh-CN" sz="12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подпиточной</a:t>
            </a:r>
            <a:r>
              <a:rPr lang="ru-RU" altLang="zh-CN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воды</a:t>
            </a:r>
            <a:r>
              <a:rPr lang="ru-RU" altLang="zh-CN" sz="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zh-CN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Целесообразность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строительства мини-ТЭЦ на щепе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/>
              <a:t>Зарубежный, да и отечественный  опыт </a:t>
            </a:r>
            <a:r>
              <a:rPr lang="ru-RU" sz="2800" dirty="0" smtClean="0"/>
              <a:t>однозначно </a:t>
            </a:r>
            <a:r>
              <a:rPr lang="ru-RU" sz="2800" dirty="0"/>
              <a:t>говорит о перспективности строительства </a:t>
            </a:r>
            <a:r>
              <a:rPr lang="ru-RU" sz="2800" dirty="0" smtClean="0"/>
              <a:t> мини-ТЭЦ </a:t>
            </a:r>
            <a:r>
              <a:rPr lang="ru-RU" sz="2800" dirty="0"/>
              <a:t>малой и средней мощности для обеспечения нужд отдельных потребителей в зоне низкой плотности теплоснабжения </a:t>
            </a:r>
            <a:r>
              <a:rPr lang="ru-RU" sz="2800" dirty="0" smtClean="0"/>
              <a:t>и в районах децентрализованного энергоснабжения</a:t>
            </a:r>
          </a:p>
          <a:p>
            <a:pPr algn="just"/>
            <a:r>
              <a:rPr lang="ru-RU" sz="2800" dirty="0" smtClean="0"/>
              <a:t>В районах имеющих большие запасы </a:t>
            </a:r>
            <a:r>
              <a:rPr lang="ru-RU" sz="2800" dirty="0" err="1" smtClean="0"/>
              <a:t>биотоплива</a:t>
            </a:r>
            <a:r>
              <a:rPr lang="ru-RU" sz="2800" dirty="0" smtClean="0"/>
              <a:t> целесообразно строительство мини-ТЭЦ на </a:t>
            </a:r>
            <a:r>
              <a:rPr lang="ru-RU" sz="2800" dirty="0" err="1" smtClean="0"/>
              <a:t>биотопливе</a:t>
            </a:r>
            <a:endParaRPr lang="ru-RU" sz="2800" dirty="0" smtClean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Состав основного оборудования  мини-ТЭЦ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 dirty="0" smtClean="0"/>
              <a:t> Два котла фирмы ООО </a:t>
            </a:r>
            <a:r>
              <a:rPr lang="ru-RU" sz="1800" dirty="0" err="1" smtClean="0"/>
              <a:t>Балткотломаш</a:t>
            </a:r>
            <a:r>
              <a:rPr lang="ru-RU" sz="1800" dirty="0" smtClean="0"/>
              <a:t>" мощностью  по 1,94 Гкал/ч (2,25 МВт), работающих на древесной щепа (резервное </a:t>
            </a:r>
            <a:r>
              <a:rPr lang="ru-RU" sz="1800" dirty="0" err="1" smtClean="0"/>
              <a:t>топливо-дизельное</a:t>
            </a:r>
            <a:r>
              <a:rPr lang="ru-RU" sz="1800" dirty="0" smtClean="0"/>
              <a:t>);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электрогенерирующая установка на базе ORC модуля мощностью 500 кВт;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 резервный дизель-генератор 250 кВт -1 </a:t>
            </a:r>
            <a:r>
              <a:rPr lang="ru-RU" sz="1800" dirty="0" err="1" smtClean="0"/>
              <a:t>шт</a:t>
            </a:r>
            <a:r>
              <a:rPr lang="ru-RU" sz="1800" dirty="0" smtClean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err="1" smtClean="0"/>
              <a:t>рубительная</a:t>
            </a:r>
            <a:r>
              <a:rPr lang="ru-RU" sz="1800" dirty="0" smtClean="0"/>
              <a:t> машина -1 </a:t>
            </a:r>
            <a:r>
              <a:rPr lang="ru-RU" sz="2000" dirty="0" smtClean="0"/>
              <a:t>шт.</a:t>
            </a:r>
          </a:p>
          <a:p>
            <a:pPr>
              <a:buNone/>
            </a:pPr>
            <a:r>
              <a:rPr lang="ru-RU" sz="1800" dirty="0" smtClean="0"/>
              <a:t>                           Сводка затрат но основное оборудование мини-ТЭЦ 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3621" t="37230" r="34751" b="31655"/>
          <a:stretch>
            <a:fillRect/>
          </a:stretch>
        </p:blipFill>
        <p:spPr bwMode="auto">
          <a:xfrm>
            <a:off x="1619672" y="3356992"/>
            <a:ext cx="640871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Сметный сводный расчет стоимости строительства  мини-ТЭЦ 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8363" t="16727" r="22679" b="5396"/>
          <a:stretch>
            <a:fillRect/>
          </a:stretch>
        </p:blipFill>
        <p:spPr bwMode="auto">
          <a:xfrm>
            <a:off x="1979713" y="1600200"/>
            <a:ext cx="4868514" cy="51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Основные исходные данные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34299" t="20150" r="23645" b="53044"/>
          <a:stretch>
            <a:fillRect/>
          </a:stretch>
        </p:blipFill>
        <p:spPr bwMode="auto">
          <a:xfrm>
            <a:off x="827584" y="1844824"/>
            <a:ext cx="756084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Общий вид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ОРЦ-модуля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на 500 кВт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122" t="21022" r="15337" b="32306"/>
          <a:stretch>
            <a:fillRect/>
          </a:stretch>
        </p:blipFill>
        <p:spPr bwMode="auto">
          <a:xfrm>
            <a:off x="1038972" y="1600200"/>
            <a:ext cx="7066056" cy="4525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7809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Расчет срока окупаемости проекта 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8229" t="20504" r="23299" b="11870"/>
          <a:stretch>
            <a:fillRect/>
          </a:stretch>
        </p:blipFill>
        <p:spPr bwMode="auto">
          <a:xfrm>
            <a:off x="1691680" y="1052736"/>
            <a:ext cx="583264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Влияние стоимости щепы на срок окупаемости проекта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4784"/>
          <a:ext cx="7787208" cy="464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Влияние тарифов продажи электроэнергии и тепла на срок окупаемости проекта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56792"/>
          <a:ext cx="4330824" cy="4569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 noGrp="1"/>
          </p:cNvGraphicFramePr>
          <p:nvPr/>
        </p:nvGraphicFramePr>
        <p:xfrm>
          <a:off x="4860032" y="1484784"/>
          <a:ext cx="396044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Выводы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Анализ расчетов  эффективности реализации проекта строительства мини-ТЭЦ на щепе с </a:t>
            </a:r>
            <a:r>
              <a:rPr lang="en-US" dirty="0" smtClean="0"/>
              <a:t>ORC</a:t>
            </a:r>
            <a:r>
              <a:rPr lang="ru-RU" dirty="0" smtClean="0"/>
              <a:t> модулем в Туруханском районе Красноярского Края  , показал высокую  эффективность  реализации проекта. Простой срок окупаемости менее 3 лет</a:t>
            </a:r>
          </a:p>
          <a:p>
            <a:pPr algn="just"/>
            <a:r>
              <a:rPr lang="ru-RU" dirty="0" smtClean="0"/>
              <a:t>Строительство мини-ТЭЦ на древесных отходах в поселке позволит решить следующие задачи:</a:t>
            </a:r>
          </a:p>
          <a:p>
            <a:pPr algn="just"/>
            <a:r>
              <a:rPr lang="ru-RU" dirty="0" smtClean="0"/>
              <a:t>- обеспечить поселок электроэнергией, стоимость которой будет не более 3-4 руб. за 1 кВтч после окупаемости проекта;</a:t>
            </a:r>
          </a:p>
          <a:p>
            <a:pPr algn="just"/>
            <a:r>
              <a:rPr lang="ru-RU" dirty="0" smtClean="0"/>
              <a:t>-  обеспечить поселок теплом , стоимость которого будет не более 700-800 руб. за 1 Гкал после окупаемости проекта;</a:t>
            </a:r>
          </a:p>
          <a:p>
            <a:pPr algn="just"/>
            <a:r>
              <a:rPr lang="ru-RU" dirty="0" smtClean="0"/>
              <a:t>- снизить объем субсидий из бюджета края и  получить в бюджеты различных уровней дополнительные  налоговые отчисления ;</a:t>
            </a:r>
          </a:p>
          <a:p>
            <a:pPr algn="just"/>
            <a:r>
              <a:rPr lang="ru-RU" dirty="0" smtClean="0"/>
              <a:t>- в перспективе создать возможность для развития местного производства (лесопиления или других видов производства).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Спасибо за внимание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886200"/>
            <a:ext cx="8964488" cy="17526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Блинов Александр Николаевич, Главный специалист НПО «Санкт-Петербургская электротехническая компания, тел 8-921-940-87-26, </a:t>
            </a:r>
            <a:r>
              <a:rPr lang="en-US" sz="2000" dirty="0" smtClean="0">
                <a:solidFill>
                  <a:schemeClr val="tx1"/>
                </a:solidFill>
              </a:rPr>
              <a:t>E-mail : anblinov@mail.ru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056784" cy="70609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Виды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биотоплива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и их характеристики</a:t>
            </a:r>
            <a:endParaRPr lang="ru-RU" sz="20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4215" t="17143" r="22876" b="29252"/>
          <a:stretch>
            <a:fillRect/>
          </a:stretch>
        </p:blipFill>
        <p:spPr bwMode="auto">
          <a:xfrm>
            <a:off x="827584" y="1196752"/>
            <a:ext cx="770485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4929411"/>
          </a:xfrm>
        </p:spPr>
        <p:txBody>
          <a:bodyPr/>
          <a:lstStyle/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Риски строительства мини-ТЭЦ на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биотопливе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Важнейшим фактором эффективности  минимизации риска использования такого вида топлива, как опилки, стружка, щепа, кусковая древесина  является обеспечение мини-ТЭЦ   стабильным источником </a:t>
            </a:r>
            <a:r>
              <a:rPr lang="ru-RU" dirty="0" err="1" smtClean="0"/>
              <a:t>биотоплива</a:t>
            </a:r>
            <a:endParaRPr lang="ru-RU" dirty="0" smtClean="0"/>
          </a:p>
          <a:p>
            <a:pPr algn="just"/>
            <a:r>
              <a:rPr lang="ru-RU" dirty="0" smtClean="0"/>
              <a:t>Наличие щепы зависит от фактических объемов заготовки и переработки леса, которые могут колебаться под воздействием самых разных факторов.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Рафинированное или нерафинированное топливо  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600" dirty="0" smtClean="0"/>
              <a:t>Если источник биомассы находится в непосредственной близости от мини-ТЭЦ, как правило, выгоднее использовать эту биомассу "как есть" - в виде нерафинированного </a:t>
            </a:r>
            <a:r>
              <a:rPr lang="ru-RU" sz="2600" dirty="0" err="1" smtClean="0"/>
              <a:t>биотоплива</a:t>
            </a:r>
            <a:r>
              <a:rPr lang="ru-RU" sz="2600" dirty="0" smtClean="0"/>
              <a:t> без дополнительной подготовки.</a:t>
            </a:r>
          </a:p>
          <a:p>
            <a:pPr algn="just"/>
            <a:r>
              <a:rPr lang="ru-RU" sz="2600" dirty="0" smtClean="0"/>
              <a:t> Если же источник топлива находится на некотором удалении от мини-ТЭЦ, разумнее использовать рафинированное </a:t>
            </a:r>
            <a:r>
              <a:rPr lang="ru-RU" sz="2600" dirty="0" err="1" smtClean="0"/>
              <a:t>биотопливо</a:t>
            </a:r>
            <a:r>
              <a:rPr lang="ru-RU" sz="2600" dirty="0" smtClean="0"/>
              <a:t> - топливные гранулы (</a:t>
            </a:r>
            <a:r>
              <a:rPr lang="ru-RU" sz="2600" dirty="0" err="1" smtClean="0"/>
              <a:t>пеллеты</a:t>
            </a:r>
            <a:r>
              <a:rPr lang="ru-RU" sz="2600" dirty="0" smtClean="0"/>
              <a:t>) или брикеты, которые можно относительно экономично перевозить на большие расстояния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Выбор цикла и рабочего тела электрогенерирующего оборудования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Производство электроэнергии в большинстве мини-ТЭЦ осуществляется по циклу </a:t>
            </a:r>
            <a:r>
              <a:rPr lang="ru-RU" dirty="0" err="1" smtClean="0"/>
              <a:t>Ренкина</a:t>
            </a:r>
            <a:r>
              <a:rPr lang="ru-RU" dirty="0" smtClean="0"/>
              <a:t> в паровой турбине, рабочим телом которой может быть :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водяной </a:t>
            </a:r>
            <a:r>
              <a:rPr lang="ru-RU" dirty="0" smtClean="0"/>
              <a:t>пар;</a:t>
            </a: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пар низкокипящих  теплоносителей (</a:t>
            </a:r>
            <a:r>
              <a:rPr lang="ru-RU" dirty="0" err="1" smtClean="0"/>
              <a:t>фреоновых</a:t>
            </a:r>
            <a:r>
              <a:rPr lang="ru-RU" dirty="0" smtClean="0"/>
              <a:t> </a:t>
            </a:r>
            <a:r>
              <a:rPr lang="ru-RU" dirty="0" smtClean="0"/>
              <a:t>смесей, углеводородов </a:t>
            </a:r>
            <a:r>
              <a:rPr lang="ru-RU" dirty="0" smtClean="0"/>
              <a:t>типа пентан, бутан и </a:t>
            </a:r>
            <a:r>
              <a:rPr lang="ru-RU" dirty="0" err="1" smtClean="0"/>
              <a:t>т.д</a:t>
            </a:r>
            <a:r>
              <a:rPr lang="ru-RU" dirty="0" smtClean="0"/>
              <a:t>); </a:t>
            </a:r>
          </a:p>
          <a:p>
            <a:pPr algn="just"/>
            <a:r>
              <a:rPr lang="ru-RU" dirty="0" smtClean="0"/>
              <a:t>Паровые турбины на водяном пара работают на паре произведенном паровыми котлами и не могут работать на горячей воде ( с водогрейными котлами).</a:t>
            </a:r>
          </a:p>
          <a:p>
            <a:pPr algn="just"/>
            <a:r>
              <a:rPr lang="ru-RU" dirty="0" smtClean="0"/>
              <a:t>Паровые турбины на низкокипящих теплоносителях  работают как на  паре произведенном паровыми так и водогрейными котлами .</a:t>
            </a:r>
          </a:p>
          <a:p>
            <a:pPr algn="just"/>
            <a:r>
              <a:rPr lang="ru-RU" dirty="0" smtClean="0"/>
              <a:t>Одним из эффективных решений создания мини-ТЭЦ для автономного  района и обеспечение его теплом и электроэнергией  является применение  </a:t>
            </a:r>
            <a:r>
              <a:rPr lang="ru-RU" dirty="0" err="1" smtClean="0"/>
              <a:t>термомасляных</a:t>
            </a:r>
            <a:r>
              <a:rPr lang="ru-RU" dirty="0" smtClean="0"/>
              <a:t> котлов на </a:t>
            </a:r>
            <a:r>
              <a:rPr lang="ru-RU" dirty="0" err="1" smtClean="0"/>
              <a:t>биотопливе</a:t>
            </a:r>
            <a:r>
              <a:rPr lang="ru-RU" dirty="0" smtClean="0"/>
              <a:t> и электрогенерирующей установки на базе  ОРЦ</a:t>
            </a:r>
            <a:r>
              <a:rPr lang="en-US" dirty="0" smtClean="0"/>
              <a:t> </a:t>
            </a:r>
            <a:r>
              <a:rPr lang="ru-RU" dirty="0" smtClean="0"/>
              <a:t> модуля  работающего по  органический циклу  </a:t>
            </a:r>
            <a:r>
              <a:rPr lang="ru-RU" dirty="0" err="1" smtClean="0"/>
              <a:t>Ренкина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236B-758D-4AD0-8AA3-217AE27DADD3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683568" y="894730"/>
            <a:ext cx="3657600" cy="526348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600" b="1" dirty="0" smtClean="0"/>
              <a:t>Принципиальная схема </a:t>
            </a:r>
          </a:p>
          <a:p>
            <a:endParaRPr lang="ru-RU" sz="12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652120" y="894730"/>
            <a:ext cx="3384376" cy="526348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1200" b="1" dirty="0" smtClean="0"/>
              <a:t>Суммарная мощность установок в мире – свыше 1300 МВт</a:t>
            </a:r>
            <a:r>
              <a:rPr lang="en-US" sz="1200" b="1" dirty="0" smtClean="0"/>
              <a:t>;</a:t>
            </a:r>
            <a:endParaRPr lang="ru-RU" sz="1200" b="1" dirty="0" smtClean="0"/>
          </a:p>
          <a:p>
            <a:pPr algn="just"/>
            <a:r>
              <a:rPr lang="ru-RU" sz="1200" b="1" dirty="0" smtClean="0"/>
              <a:t>Единичная мощность до 10 МВт</a:t>
            </a:r>
            <a:r>
              <a:rPr lang="en-US" sz="1200" b="1" dirty="0" smtClean="0"/>
              <a:t>;</a:t>
            </a:r>
            <a:endParaRPr lang="ru-RU" sz="1200" b="1" dirty="0" smtClean="0"/>
          </a:p>
          <a:p>
            <a:pPr algn="just"/>
            <a:r>
              <a:rPr lang="ru-RU" sz="1200" b="1" dirty="0" smtClean="0"/>
              <a:t>Возможность утилизации тепла источников с температурой 85 - 500 °С (пар, вода, уходящие газы ГТУ и котлов)</a:t>
            </a:r>
            <a:r>
              <a:rPr lang="en-US" sz="1200" b="1" dirty="0" smtClean="0"/>
              <a:t>;</a:t>
            </a:r>
            <a:endParaRPr lang="ru-RU" sz="1200" b="1" dirty="0" smtClean="0"/>
          </a:p>
          <a:p>
            <a:pPr algn="just"/>
            <a:r>
              <a:rPr lang="ru-RU" sz="1200" b="1" dirty="0" smtClean="0"/>
              <a:t>В диапазоне температуры источника тепла 130÷250 °С оптимальное рабочее тело – пентан.</a:t>
            </a:r>
          </a:p>
          <a:p>
            <a:pPr algn="just"/>
            <a:endParaRPr lang="ru-RU" sz="1200" b="1" dirty="0" smtClean="0"/>
          </a:p>
          <a:p>
            <a:pPr algn="just"/>
            <a:r>
              <a:rPr lang="ru-RU" sz="1200" b="1" dirty="0" smtClean="0"/>
              <a:t>Основные химические свойства пентана</a:t>
            </a:r>
            <a:r>
              <a:rPr lang="en-US" sz="1200" b="1" dirty="0" smtClean="0"/>
              <a:t>:</a:t>
            </a:r>
            <a:endParaRPr lang="ru-RU" sz="1200" b="1" dirty="0" smtClean="0"/>
          </a:p>
          <a:p>
            <a:pPr marL="144000" algn="just">
              <a:buFont typeface="Arial" pitchFamily="34" charset="0"/>
              <a:buChar char="•"/>
            </a:pPr>
            <a:r>
              <a:rPr lang="ru-RU" sz="1200" b="1" dirty="0" smtClean="0"/>
              <a:t>Внешний вид – бесцветная жидкость</a:t>
            </a:r>
            <a:r>
              <a:rPr lang="en-US" sz="1200" b="1" dirty="0" smtClean="0"/>
              <a:t>;</a:t>
            </a:r>
            <a:r>
              <a:rPr lang="ru-RU" sz="1200" b="1" dirty="0" smtClean="0"/>
              <a:t> </a:t>
            </a:r>
          </a:p>
          <a:p>
            <a:pPr marL="144000" algn="just">
              <a:buFont typeface="Arial" pitchFamily="34" charset="0"/>
              <a:buChar char="•"/>
            </a:pPr>
            <a:r>
              <a:rPr lang="ru-RU" sz="1200" b="1" dirty="0" smtClean="0"/>
              <a:t>Химическая формула – C</a:t>
            </a:r>
            <a:r>
              <a:rPr lang="ru-RU" sz="1200" b="1" baseline="-25000" dirty="0" smtClean="0"/>
              <a:t>5</a:t>
            </a:r>
            <a:r>
              <a:rPr lang="ru-RU" sz="1200" b="1" dirty="0" smtClean="0"/>
              <a:t>H</a:t>
            </a:r>
            <a:r>
              <a:rPr lang="ru-RU" sz="1200" b="1" baseline="-25000" dirty="0" smtClean="0"/>
              <a:t>12</a:t>
            </a:r>
            <a:r>
              <a:rPr lang="en-US" sz="1200" b="1" dirty="0" smtClean="0"/>
              <a:t>;</a:t>
            </a:r>
            <a:endParaRPr lang="ru-RU" sz="1200" b="1" dirty="0" smtClean="0"/>
          </a:p>
          <a:p>
            <a:pPr marL="144000" algn="just">
              <a:buFont typeface="Arial" pitchFamily="34" charset="0"/>
              <a:buChar char="•"/>
            </a:pPr>
            <a:r>
              <a:rPr lang="ru-RU" sz="1200" b="1" dirty="0" smtClean="0"/>
              <a:t>Температура замерзания – -129,7 °C</a:t>
            </a:r>
            <a:r>
              <a:rPr lang="en-US" sz="1200" b="1" dirty="0" smtClean="0"/>
              <a:t>;</a:t>
            </a:r>
            <a:endParaRPr lang="ru-RU" sz="1200" b="1" dirty="0" smtClean="0"/>
          </a:p>
          <a:p>
            <a:pPr marL="144000" algn="just">
              <a:buFont typeface="Arial" pitchFamily="34" charset="0"/>
              <a:buChar char="•"/>
            </a:pPr>
            <a:r>
              <a:rPr lang="ru-RU" sz="1200" b="1" dirty="0" smtClean="0"/>
              <a:t>Температура кипения – +36,074</a:t>
            </a:r>
            <a:r>
              <a:rPr lang="en-US" sz="1200" b="1" dirty="0" smtClean="0"/>
              <a:t> </a:t>
            </a:r>
            <a:r>
              <a:rPr lang="ru-RU" sz="1200" b="1" dirty="0" smtClean="0"/>
              <a:t>°C</a:t>
            </a:r>
            <a:r>
              <a:rPr lang="en-US" sz="1200" b="1" dirty="0" smtClean="0"/>
              <a:t>;</a:t>
            </a:r>
            <a:endParaRPr lang="ru-RU" sz="1200" b="1" dirty="0" smtClean="0"/>
          </a:p>
          <a:p>
            <a:pPr marL="144000" algn="just">
              <a:buFont typeface="Arial" pitchFamily="34" charset="0"/>
              <a:buChar char="•"/>
            </a:pPr>
            <a:r>
              <a:rPr lang="ru-RU" sz="1200" b="1" dirty="0" smtClean="0"/>
              <a:t>Плотность – 0,62624 г/см</a:t>
            </a:r>
            <a:r>
              <a:rPr lang="ru-RU" sz="1200" b="1" baseline="30000" dirty="0" smtClean="0"/>
              <a:t>3 </a:t>
            </a:r>
            <a:r>
              <a:rPr lang="ru-RU" sz="1200" b="1" dirty="0" smtClean="0"/>
              <a:t>при +20</a:t>
            </a:r>
            <a:r>
              <a:rPr lang="en-US" sz="1200" b="1" dirty="0" smtClean="0"/>
              <a:t> </a:t>
            </a:r>
            <a:r>
              <a:rPr lang="ru-RU" sz="1200" b="1" dirty="0" smtClean="0"/>
              <a:t>°C</a:t>
            </a:r>
            <a:r>
              <a:rPr lang="en-US" sz="1200" b="1" dirty="0" smtClean="0"/>
              <a:t>;</a:t>
            </a:r>
            <a:endParaRPr lang="ru-RU" sz="1200" b="1" dirty="0" smtClean="0"/>
          </a:p>
          <a:p>
            <a:pPr marL="144000" algn="just">
              <a:buFont typeface="Arial" pitchFamily="34" charset="0"/>
              <a:buChar char="•"/>
            </a:pPr>
            <a:r>
              <a:rPr lang="ru-RU" sz="1200" b="1" dirty="0" smtClean="0"/>
              <a:t>Температура вспышки в воздухе – +40</a:t>
            </a:r>
            <a:r>
              <a:rPr lang="en-US" sz="1200" b="1" dirty="0" smtClean="0"/>
              <a:t> </a:t>
            </a:r>
            <a:r>
              <a:rPr lang="ru-RU" sz="1200" b="1" dirty="0" smtClean="0"/>
              <a:t>°C</a:t>
            </a:r>
            <a:r>
              <a:rPr lang="en-US" sz="1200" b="1" dirty="0" smtClean="0"/>
              <a:t>;</a:t>
            </a:r>
            <a:endParaRPr lang="ru-RU" sz="1200" b="1" dirty="0" smtClean="0"/>
          </a:p>
          <a:p>
            <a:pPr marL="144000" algn="just">
              <a:buFont typeface="Arial" pitchFamily="34" charset="0"/>
              <a:buChar char="•"/>
            </a:pPr>
            <a:r>
              <a:rPr lang="ru-RU" sz="1200" b="1" dirty="0" smtClean="0"/>
              <a:t>Теплота сгорания Q</a:t>
            </a:r>
            <a:r>
              <a:rPr lang="ru-RU" sz="1200" b="1" baseline="-25000" dirty="0" smtClean="0"/>
              <a:t>н</a:t>
            </a:r>
            <a:r>
              <a:rPr lang="ru-RU" sz="1200" b="1" dirty="0" smtClean="0"/>
              <a:t> – 146230 кДж/ м</a:t>
            </a:r>
            <a:r>
              <a:rPr lang="ru-RU" sz="1200" b="1" baseline="30000" dirty="0" smtClean="0"/>
              <a:t>3</a:t>
            </a:r>
            <a:r>
              <a:rPr lang="en-US" sz="1200" b="1" dirty="0" smtClean="0"/>
              <a:t>;</a:t>
            </a:r>
            <a:endParaRPr lang="ru-RU" sz="1200" b="1" dirty="0" smtClean="0"/>
          </a:p>
          <a:p>
            <a:pPr marL="144000" algn="just">
              <a:buFont typeface="Arial" pitchFamily="34" charset="0"/>
              <a:buChar char="•"/>
            </a:pPr>
            <a:r>
              <a:rPr lang="ru-RU" sz="1200" b="1" dirty="0" smtClean="0"/>
              <a:t>Критическая температура – +196,9</a:t>
            </a:r>
            <a:r>
              <a:rPr lang="en-US" sz="1200" b="1" dirty="0" smtClean="0"/>
              <a:t> </a:t>
            </a:r>
            <a:r>
              <a:rPr lang="ru-RU" sz="1200" b="1" dirty="0" smtClean="0"/>
              <a:t>°C</a:t>
            </a:r>
            <a:r>
              <a:rPr lang="en-US" sz="1200" b="1" dirty="0" smtClean="0"/>
              <a:t>;</a:t>
            </a:r>
            <a:endParaRPr lang="ru-RU" sz="1200" b="1" dirty="0" smtClean="0"/>
          </a:p>
          <a:p>
            <a:pPr marL="144000" algn="just">
              <a:buFont typeface="Arial" pitchFamily="34" charset="0"/>
              <a:buChar char="•"/>
            </a:pPr>
            <a:r>
              <a:rPr lang="ru-RU" sz="1200" b="1" dirty="0" smtClean="0"/>
              <a:t>Критическое давление – 3,35 МПа</a:t>
            </a:r>
            <a:r>
              <a:rPr lang="en-US" sz="1200" b="1" dirty="0" smtClean="0"/>
              <a:t>;</a:t>
            </a:r>
            <a:endParaRPr lang="ru-RU" sz="1200" b="1" dirty="0" smtClean="0"/>
          </a:p>
          <a:p>
            <a:pPr marL="144000" algn="just">
              <a:buFont typeface="Arial" pitchFamily="34" charset="0"/>
              <a:buChar char="•"/>
            </a:pPr>
            <a:r>
              <a:rPr lang="ru-RU" sz="1200" b="1" dirty="0" smtClean="0"/>
              <a:t>Критическая плотность – 0,232 г/см</a:t>
            </a:r>
            <a:r>
              <a:rPr lang="ru-RU" sz="1200" b="1" baseline="30000" dirty="0" smtClean="0"/>
              <a:t>3</a:t>
            </a:r>
            <a:endParaRPr lang="ru-RU" sz="1200" b="1" dirty="0" smtClean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332656"/>
            <a:ext cx="7200800" cy="504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59632" y="332656"/>
            <a:ext cx="6507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+mj-ea"/>
                <a:cs typeface="+mj-cs"/>
              </a:rPr>
              <a:t>Основные сведения по применению энергетических установок на базе ОРЦ модулей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" name="Рисунок 9" descr="Безымянный.JPG"/>
          <p:cNvPicPr>
            <a:picLocks noChangeAspect="1"/>
          </p:cNvPicPr>
          <p:nvPr/>
        </p:nvPicPr>
        <p:blipFill>
          <a:blip r:embed="rId2" cstate="print"/>
          <a:srcRect r="3780"/>
          <a:stretch>
            <a:fillRect/>
          </a:stretch>
        </p:blipFill>
        <p:spPr>
          <a:xfrm>
            <a:off x="683568" y="1628800"/>
            <a:ext cx="4752528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2" cstate="print"/>
          <a:srcRect l="15111" t="22533" r="45156" b="6885"/>
          <a:stretch>
            <a:fillRect/>
          </a:stretch>
        </p:blipFill>
        <p:spPr bwMode="auto">
          <a:xfrm>
            <a:off x="827584" y="1484784"/>
            <a:ext cx="4536504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236B-758D-4AD0-8AA3-217AE27DADD3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508104" y="1556792"/>
            <a:ext cx="3456384" cy="460141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Возможность работы  на горячей воде ( выше +85 </a:t>
            </a:r>
            <a:r>
              <a:rPr lang="ru-RU" sz="1800" baseline="30000" dirty="0" smtClean="0"/>
              <a:t>0</a:t>
            </a:r>
            <a:r>
              <a:rPr lang="ru-RU" sz="1800" dirty="0" smtClean="0"/>
              <a:t>С);</a:t>
            </a:r>
          </a:p>
          <a:p>
            <a:pPr algn="just"/>
            <a:r>
              <a:rPr lang="ru-RU" sz="1800" dirty="0" smtClean="0"/>
              <a:t>Более высокий КПД БЭУ за счет</a:t>
            </a:r>
            <a:r>
              <a:rPr lang="en-US" sz="1800" dirty="0" smtClean="0"/>
              <a:t>:</a:t>
            </a:r>
            <a:endParaRPr lang="ru-RU" sz="18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/>
              <a:t>Большей в разы плотности пара пентана по сравнению с водяным паром</a:t>
            </a:r>
            <a:r>
              <a:rPr lang="en-US" sz="1800" dirty="0" smtClean="0"/>
              <a:t>;</a:t>
            </a:r>
            <a:endParaRPr lang="ru-RU" sz="18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/>
              <a:t>Меньшей температуры кипения пентана (более полное использование тепла)</a:t>
            </a:r>
            <a:r>
              <a:rPr lang="en-US" sz="1800" dirty="0" smtClean="0"/>
              <a:t>;</a:t>
            </a:r>
            <a:endParaRPr lang="ru-RU" sz="18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/>
              <a:t>Отсутствие потерь из-за влажности пара в конце расширения.</a:t>
            </a:r>
          </a:p>
          <a:p>
            <a:pPr algn="just">
              <a:buFont typeface="Arial" pitchFamily="34" charset="0"/>
              <a:buChar char="•"/>
            </a:pPr>
            <a:endParaRPr lang="ru-RU" sz="1800" dirty="0" smtClean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332656"/>
            <a:ext cx="7200800" cy="3600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59632" y="332656"/>
            <a:ext cx="6507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+mj-ea"/>
                <a:cs typeface="+mj-cs"/>
              </a:rPr>
              <a:t>Основные преимущества ОРЦ модулей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7584" y="764704"/>
            <a:ext cx="7200800" cy="5760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99592" y="764704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+mj-ea"/>
                <a:cs typeface="+mj-cs"/>
              </a:rPr>
              <a:t>Зависимость КПД энергетической установки от температуры теплоисточника (рабочее тело – пентан, вода)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236B-758D-4AD0-8AA3-217AE27DADD3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15616" y="332656"/>
            <a:ext cx="7200800" cy="3600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99592" y="33265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+mj-ea"/>
                <a:cs typeface="+mj-cs"/>
              </a:rPr>
              <a:t>Процесс расширения в паровой турбине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3" name="Содержимое 4"/>
          <p:cNvSpPr>
            <a:spLocks noGrp="1"/>
          </p:cNvSpPr>
          <p:nvPr>
            <p:ph sz="quarter" idx="2"/>
          </p:nvPr>
        </p:nvSpPr>
        <p:spPr>
          <a:xfrm>
            <a:off x="4496616" y="4293096"/>
            <a:ext cx="3747792" cy="2304256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      Преимущества органического цикла Ренкина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Courier New" pitchFamily="49" charset="0"/>
              <a:buChar char="o"/>
            </a:pPr>
            <a:r>
              <a:rPr lang="ru-RU" sz="1400" dirty="0" smtClean="0"/>
              <a:t>Отсутствие эрозионного износа лопаток турбины ОРЦ модуля, т.к. процесс срабатывания пара находится в области сухого пара (процесс 1-1</a:t>
            </a:r>
            <a:r>
              <a:rPr lang="en-US" sz="1400" dirty="0" smtClean="0"/>
              <a:t>’</a:t>
            </a:r>
            <a:r>
              <a:rPr lang="ru-RU" sz="1400" dirty="0" smtClean="0"/>
              <a:t>)</a:t>
            </a:r>
            <a:r>
              <a:rPr lang="en-US" sz="1400" dirty="0" smtClean="0"/>
              <a:t>;</a:t>
            </a:r>
            <a:endParaRPr lang="ru-RU" sz="1400" dirty="0" smtClean="0"/>
          </a:p>
          <a:p>
            <a:pPr algn="just">
              <a:buFont typeface="Courier New" pitchFamily="49" charset="0"/>
              <a:buChar char="o"/>
            </a:pPr>
            <a:r>
              <a:rPr lang="ru-RU" sz="1400" dirty="0" smtClean="0"/>
              <a:t>Отсутствие присосов воздуха в конденсаторе ОРЦ модуля, т.к. конденсация пентана происходит при давлении выше атмосферного.</a:t>
            </a:r>
          </a:p>
        </p:txBody>
      </p:sp>
      <p:sp>
        <p:nvSpPr>
          <p:cNvPr id="16" name="Содержимое 3"/>
          <p:cNvSpPr>
            <a:spLocks noGrp="1"/>
          </p:cNvSpPr>
          <p:nvPr>
            <p:ph sz="quarter" idx="1"/>
          </p:nvPr>
        </p:nvSpPr>
        <p:spPr>
          <a:xfrm>
            <a:off x="611560" y="4293096"/>
            <a:ext cx="3657600" cy="1865114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1-2 – Срабатывание пара в турбине                  (</a:t>
            </a:r>
            <a:r>
              <a:rPr lang="en-US" sz="1400" dirty="0" smtClean="0"/>
              <a:t>1’</a:t>
            </a:r>
            <a:r>
              <a:rPr lang="ru-RU" sz="1400" dirty="0" smtClean="0"/>
              <a:t>-2 – охлаждение пара в рекуператоре)</a:t>
            </a:r>
            <a:r>
              <a:rPr lang="en-US" sz="1400" dirty="0" smtClean="0"/>
              <a:t>;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2-3 – Конденсация пара в конденсаторе</a:t>
            </a:r>
            <a:r>
              <a:rPr lang="en-US" sz="1400" dirty="0" smtClean="0"/>
              <a:t>;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3-4 – Сжатие и нагрев рабочего тела в питательном насосе</a:t>
            </a:r>
            <a:r>
              <a:rPr lang="en-US" sz="1400" dirty="0" smtClean="0"/>
              <a:t>;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4-1 – Нагрев, испарение и перегрев рабочего тела.</a:t>
            </a:r>
          </a:p>
          <a:p>
            <a:pPr>
              <a:buNone/>
            </a:pP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115616" y="980728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Цикл Ренкина (р.т. Н</a:t>
            </a:r>
            <a:r>
              <a:rPr lang="ru-RU" sz="1600" b="1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16016" y="980728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Органический цикл Ренкина (р.т. С</a:t>
            </a:r>
            <a:r>
              <a:rPr lang="ru-RU" sz="1600" b="1" baseline="-25000" dirty="0" smtClean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Н</a:t>
            </a:r>
            <a:r>
              <a:rPr lang="ru-RU" sz="1600" b="1" baseline="-25000" dirty="0" smtClean="0">
                <a:solidFill>
                  <a:schemeClr val="accent1">
                    <a:lumMod val="50000"/>
                  </a:schemeClr>
                </a:solidFill>
              </a:rPr>
              <a:t>12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Циклы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7488832" cy="278396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1400</Words>
  <Application>Microsoft Office PowerPoint</Application>
  <PresentationFormat>Экран (4:3)</PresentationFormat>
  <Paragraphs>180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Мини-ТЭЦ  на биотопливе с ОРЦ модулем</vt:lpstr>
      <vt:lpstr>Целесообразность строительства мини-ТЭЦ на щепе</vt:lpstr>
      <vt:lpstr>Виды биотоплива и их характеристики</vt:lpstr>
      <vt:lpstr>Риски строительства мини-ТЭЦ на биотопливе</vt:lpstr>
      <vt:lpstr>Рафинированное или нерафинированное топливо  ?</vt:lpstr>
      <vt:lpstr>Выбор цикла и рабочего тела электрогенерирующего оборудования</vt:lpstr>
      <vt:lpstr>Слайд 7</vt:lpstr>
      <vt:lpstr>Слайд 8</vt:lpstr>
      <vt:lpstr>Слайд 9</vt:lpstr>
      <vt:lpstr>Слайд 10</vt:lpstr>
      <vt:lpstr>Наиболее известны фирмы производящие  ОРЦ-модули: </vt:lpstr>
      <vt:lpstr> Используемые низкокипящие рабочие тела </vt:lpstr>
      <vt:lpstr>Достигнутый уровень КПД ОРЦ-модулей различных фирм  </vt:lpstr>
      <vt:lpstr>Стоимостные показатели ОРЦ-модулей </vt:lpstr>
      <vt:lpstr>Слайд 15</vt:lpstr>
      <vt:lpstr>Слайд 16</vt:lpstr>
      <vt:lpstr>Слайд 17</vt:lpstr>
      <vt:lpstr>Выбор оптимальной схемы мини-ТЭЦ с ОРЦ модулем</vt:lpstr>
      <vt:lpstr>Проект автономной   мини-ТЭЦ с ОРЦ-модулем  для Туруханского района Красноярского Края   </vt:lpstr>
      <vt:lpstr>Состав основного оборудования  мини-ТЭЦ</vt:lpstr>
      <vt:lpstr>Сметный сводный расчет стоимости строительства  мини-ТЭЦ </vt:lpstr>
      <vt:lpstr>Основные исходные данные</vt:lpstr>
      <vt:lpstr>Общий вид ОРЦ-модуля на 500 кВт</vt:lpstr>
      <vt:lpstr>Расчет срока окупаемости проекта </vt:lpstr>
      <vt:lpstr>Влияние стоимости щепы на срок окупаемости проекта</vt:lpstr>
      <vt:lpstr>Влияние тарифов продажи электроэнергии и тепла на срок окупаемости проекта</vt:lpstr>
      <vt:lpstr>Выводы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Мини-ТЭЦ на биотопливе</dc:title>
  <dc:creator>user</dc:creator>
  <cp:lastModifiedBy>user</cp:lastModifiedBy>
  <cp:revision>101</cp:revision>
  <dcterms:created xsi:type="dcterms:W3CDTF">2014-09-03T19:01:35Z</dcterms:created>
  <dcterms:modified xsi:type="dcterms:W3CDTF">2014-09-30T19:22:28Z</dcterms:modified>
</cp:coreProperties>
</file>