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5"/>
  </p:notesMasterIdLst>
  <p:sldIdLst>
    <p:sldId id="256" r:id="rId2"/>
    <p:sldId id="307" r:id="rId3"/>
    <p:sldId id="305" r:id="rId4"/>
    <p:sldId id="308" r:id="rId5"/>
    <p:sldId id="302" r:id="rId6"/>
    <p:sldId id="303" r:id="rId7"/>
    <p:sldId id="306" r:id="rId8"/>
    <p:sldId id="304" r:id="rId9"/>
    <p:sldId id="313" r:id="rId10"/>
    <p:sldId id="316" r:id="rId11"/>
    <p:sldId id="315" r:id="rId12"/>
    <p:sldId id="314" r:id="rId13"/>
    <p:sldId id="284" r:id="rId14"/>
  </p:sldIdLst>
  <p:sldSz cx="9144000" cy="5143500" type="screen16x9"/>
  <p:notesSz cx="6858000" cy="9144000"/>
  <p:embeddedFontLst>
    <p:embeddedFont>
      <p:font typeface="Trebuchet MS" panose="020B0603020202020204" pitchFamily="34" charset="0"/>
      <p:regular r:id="rId16"/>
      <p:bold r:id="rId17"/>
      <p:italic r:id="rId18"/>
      <p:boldItalic r:id="rId19"/>
    </p:embeddedFont>
    <p:embeddedFont>
      <p:font typeface="Tahoma" panose="020B0604030504040204" pitchFamily="34" charset="0"/>
      <p:regular r:id="rId20"/>
      <p:bold r:id="rId21"/>
    </p:embeddedFont>
    <p:embeddedFont>
      <p:font typeface="Georgia" panose="02040502050405020303" pitchFamily="18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F8A"/>
    <a:srgbClr val="108AFC"/>
    <a:srgbClr val="1649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102" y="702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059770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812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1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190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1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190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1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190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/>
            <a:endParaRPr lang="ru-RU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1904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1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1904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1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1904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1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1904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Shape 3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Спасибо большое за Ваше терпение!   Если модератор не против, а еще остались вопросы, то я попробую на них ответить. </a:t>
            </a:r>
          </a:p>
        </p:txBody>
      </p:sp>
    </p:spTree>
    <p:extLst>
      <p:ext uri="{BB962C8B-B14F-4D97-AF65-F5344CB8AC3E}">
        <p14:creationId xmlns:p14="http://schemas.microsoft.com/office/powerpoint/2010/main" val="117653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 flipH="1">
            <a:off x="8246400" y="4245925"/>
            <a:ext cx="897599" cy="897599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11"/>
          <p:cNvSpPr/>
          <p:nvPr/>
        </p:nvSpPr>
        <p:spPr>
          <a:xfrm flipH="1">
            <a:off x="8246400" y="4245875"/>
            <a:ext cx="897599" cy="897599"/>
          </a:xfrm>
          <a:prstGeom prst="round1Rect">
            <a:avLst>
              <a:gd name="adj" fmla="val 16667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5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8222100" cy="4328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solidFill>
          <a:schemeClr val="accent4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/>
        </p:nvSpPr>
        <p:spPr>
          <a:xfrm rot="10800000" flipH="1">
            <a:off x="0" y="1685999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" name="Shape 20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6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/>
        </p:nvSpPr>
        <p:spPr>
          <a:xfrm rot="10800000" flipH="1">
            <a:off x="0" y="1685999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" name="Shape 26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6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3999899" cy="2710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2"/>
          </p:nvPr>
        </p:nvSpPr>
        <p:spPr>
          <a:xfrm>
            <a:off x="4694250" y="1919075"/>
            <a:ext cx="3999899" cy="2710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 rot="10800000" flipH="1">
            <a:off x="0" y="656399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" name="Shape 33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599" cy="6027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1800"/>
            </a:lvl1pPr>
            <a:lvl2pPr lvl="1">
              <a:spcBef>
                <a:spcPts val="0"/>
              </a:spcBef>
              <a:buSzPct val="100000"/>
              <a:defRPr sz="1800"/>
            </a:lvl2pPr>
            <a:lvl3pPr lvl="2">
              <a:spcBef>
                <a:spcPts val="0"/>
              </a:spcBef>
              <a:buSzPct val="100000"/>
              <a:defRPr sz="1800"/>
            </a:lvl3pPr>
            <a:lvl4pPr lvl="3">
              <a:spcBef>
                <a:spcPts val="0"/>
              </a:spcBef>
              <a:buSzPct val="100000"/>
              <a:defRPr sz="1800"/>
            </a:lvl4pPr>
            <a:lvl5pPr lvl="4">
              <a:spcBef>
                <a:spcPts val="0"/>
              </a:spcBef>
              <a:buSzPct val="100000"/>
              <a:defRPr sz="1800"/>
            </a:lvl5pPr>
            <a:lvl6pPr lvl="5">
              <a:spcBef>
                <a:spcPts val="0"/>
              </a:spcBef>
              <a:buSzPct val="100000"/>
              <a:defRPr sz="1800"/>
            </a:lvl6pPr>
            <a:lvl7pPr lvl="6">
              <a:spcBef>
                <a:spcPts val="0"/>
              </a:spcBef>
              <a:buSzPct val="100000"/>
              <a:defRPr sz="1800"/>
            </a:lvl7pPr>
            <a:lvl8pPr lvl="7">
              <a:spcBef>
                <a:spcPts val="0"/>
              </a:spcBef>
              <a:buSzPct val="100000"/>
              <a:defRPr sz="1800"/>
            </a:lvl8pPr>
            <a:lvl9pPr lvl="8">
              <a:spcBef>
                <a:spcPts val="0"/>
              </a:spcBef>
              <a:buSzPct val="100000"/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/>
          <p:nvPr/>
        </p:nvSpPr>
        <p:spPr>
          <a:xfrm rot="10800000" flipH="1">
            <a:off x="3276600" y="25"/>
            <a:ext cx="5867400" cy="51434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" name="Shape 38"/>
          <p:cNvSpPr/>
          <p:nvPr/>
        </p:nvSpPr>
        <p:spPr>
          <a:xfrm rot="-5400000">
            <a:off x="759150" y="2517450"/>
            <a:ext cx="5143499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226077" y="357800"/>
            <a:ext cx="2807999" cy="9533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7999" cy="31634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6000"/>
            </a:lvl1pPr>
            <a:lvl2pPr lvl="1">
              <a:spcBef>
                <a:spcPts val="0"/>
              </a:spcBef>
              <a:buSzPct val="100000"/>
              <a:defRPr sz="6000"/>
            </a:lvl2pPr>
            <a:lvl3pPr lvl="2">
              <a:spcBef>
                <a:spcPts val="0"/>
              </a:spcBef>
              <a:buSzPct val="100000"/>
              <a:defRPr sz="6000"/>
            </a:lvl3pPr>
            <a:lvl4pPr lvl="3">
              <a:spcBef>
                <a:spcPts val="0"/>
              </a:spcBef>
              <a:buSzPct val="100000"/>
              <a:defRPr sz="6000"/>
            </a:lvl4pPr>
            <a:lvl5pPr lvl="4">
              <a:spcBef>
                <a:spcPts val="0"/>
              </a:spcBef>
              <a:buSzPct val="100000"/>
              <a:defRPr sz="6000"/>
            </a:lvl5pPr>
            <a:lvl6pPr lvl="5">
              <a:spcBef>
                <a:spcPts val="0"/>
              </a:spcBef>
              <a:buSzPct val="100000"/>
              <a:defRPr sz="6000"/>
            </a:lvl6pPr>
            <a:lvl7pPr lvl="6">
              <a:spcBef>
                <a:spcPts val="0"/>
              </a:spcBef>
              <a:buSzPct val="100000"/>
              <a:defRPr sz="6000"/>
            </a:lvl7pPr>
            <a:lvl8pPr lvl="7">
              <a:spcBef>
                <a:spcPts val="0"/>
              </a:spcBef>
              <a:buSzPct val="100000"/>
              <a:defRPr sz="6000"/>
            </a:lvl8pPr>
            <a:lvl9pPr lvl="8">
              <a:spcBef>
                <a:spcPts val="0"/>
              </a:spcBef>
              <a:buSzPct val="100000"/>
              <a:defRPr sz="6000"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>
                <a:solidFill>
                  <a:schemeClr val="lt1"/>
                </a:solidFill>
              </a:rPr>
              <a:t>‹#›</a:t>
            </a:fld>
            <a:endParaRPr lang="ru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 flipH="1">
            <a:off x="0" y="0"/>
            <a:ext cx="4572000" cy="51434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7" name="Shape 47"/>
          <p:cNvSpPr/>
          <p:nvPr/>
        </p:nvSpPr>
        <p:spPr>
          <a:xfrm rot="5400000">
            <a:off x="1946424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199" cy="1482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ubTitle" idx="1"/>
          </p:nvPr>
        </p:nvSpPr>
        <p:spPr>
          <a:xfrm>
            <a:off x="265500" y="2779466"/>
            <a:ext cx="4045199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0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>
                <a:solidFill>
                  <a:schemeClr val="lt1"/>
                </a:solidFill>
              </a:rPr>
              <a:t>‹#›</a:t>
            </a:fld>
            <a:endParaRPr lang="ru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/>
          <p:nvPr/>
        </p:nvSpPr>
        <p:spPr>
          <a:xfrm rot="10800000" flipH="1">
            <a:off x="0" y="0"/>
            <a:ext cx="9144000" cy="46958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4" name="Shape 54"/>
          <p:cNvSpPr/>
          <p:nvPr/>
        </p:nvSpPr>
        <p:spPr>
          <a:xfrm rot="10800000" flipH="1">
            <a:off x="0" y="4622724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1999" cy="4467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2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>
                <a:solidFill>
                  <a:schemeClr val="lt1"/>
                </a:solidFill>
              </a:rPr>
              <a:t>‹#›</a:t>
            </a:fld>
            <a:endParaRPr lang="ru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bg>
      <p:bgPr>
        <a:solidFill>
          <a:schemeClr val="accent4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  <a:endParaRPr lang="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SzPct val="100000"/>
              <a:buFont typeface="Roboto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ru" sz="1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rmowood.r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kovrovmodul.r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rmowood.ru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ctrTitle"/>
          </p:nvPr>
        </p:nvSpPr>
        <p:spPr>
          <a:xfrm>
            <a:off x="1422124" y="421562"/>
            <a:ext cx="7492925" cy="7863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ru" sz="2200" b="1" dirty="0">
                <a:latin typeface="Trebuchet MS"/>
                <a:ea typeface="Trebuchet MS"/>
                <a:cs typeface="Trebuchet MS"/>
                <a:sym typeface="Trebuchet MS"/>
              </a:rPr>
              <a:t>Группа компаний                          </a:t>
            </a:r>
          </a:p>
          <a:p>
            <a:pPr lvl="0" algn="ctr">
              <a:spcBef>
                <a:spcPts val="0"/>
              </a:spcBef>
              <a:buNone/>
            </a:pPr>
            <a:r>
              <a:rPr lang="ru" sz="2200" b="1" dirty="0">
                <a:latin typeface="Trebuchet MS"/>
                <a:ea typeface="Trebuchet MS"/>
                <a:cs typeface="Trebuchet MS"/>
                <a:sym typeface="Trebuchet MS"/>
              </a:rPr>
              <a:t>«КОВРОВСКИЕ КОТЛЫ»</a:t>
            </a:r>
          </a:p>
        </p:txBody>
      </p:sp>
      <p:sp>
        <p:nvSpPr>
          <p:cNvPr id="68" name="Shape 68"/>
          <p:cNvSpPr txBox="1">
            <a:spLocks noGrp="1"/>
          </p:cNvSpPr>
          <p:nvPr>
            <p:ph type="subTitle" idx="1"/>
          </p:nvPr>
        </p:nvSpPr>
        <p:spPr>
          <a:xfrm>
            <a:off x="1460150" y="1094750"/>
            <a:ext cx="7683850" cy="341472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400" i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rtl="0">
              <a:spcBef>
                <a:spcPts val="0"/>
              </a:spcBef>
              <a:buNone/>
            </a:pPr>
            <a:endParaRPr sz="1400" i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ru" sz="1400" b="1" dirty="0">
                <a:latin typeface="Trebuchet MS"/>
                <a:ea typeface="Trebuchet MS"/>
                <a:cs typeface="Trebuchet MS"/>
                <a:sym typeface="Trebuchet MS"/>
              </a:rPr>
              <a:t>Разрабатывает, производит, поставляет и вводит в эксплуатацию:</a:t>
            </a:r>
          </a:p>
          <a:p>
            <a:pPr marL="457200" lvl="0" indent="-304800" rtl="0">
              <a:spcBef>
                <a:spcPts val="0"/>
              </a:spcBef>
              <a:buSzPct val="100000"/>
              <a:buFont typeface="Trebuchet MS"/>
              <a:buAutoNum type="arabicPeriod"/>
            </a:pPr>
            <a:r>
              <a:rPr lang="ru" sz="1200" b="1" dirty="0">
                <a:latin typeface="Trebuchet MS"/>
                <a:ea typeface="Trebuchet MS"/>
                <a:cs typeface="Trebuchet MS"/>
                <a:sym typeface="Trebuchet MS"/>
              </a:rPr>
              <a:t>Водогрейные, термомасляные и паровые котельные и мини-ТЭЦ</a:t>
            </a:r>
            <a:r>
              <a:rPr lang="ru" sz="1200" dirty="0">
                <a:latin typeface="Trebuchet MS"/>
                <a:ea typeface="Trebuchet MS"/>
                <a:cs typeface="Trebuchet MS"/>
                <a:sym typeface="Trebuchet MS"/>
              </a:rPr>
              <a:t> как энергоэффективное оборудование, работающее на возобновляемых источниках энергии (биомассе, торфе и т.п.).                                       </a:t>
            </a:r>
            <a:br>
              <a:rPr lang="ru" sz="1200" dirty="0"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ru" sz="1200" u="sng" dirty="0">
                <a:solidFill>
                  <a:schemeClr val="bg1">
                    <a:lumMod val="95000"/>
                  </a:schemeClr>
                </a:solidFill>
                <a:latin typeface="Trebuchet MS"/>
                <a:ea typeface="Trebuchet MS"/>
                <a:cs typeface="Trebuchet MS"/>
                <a:sym typeface="Trebuchet MS"/>
                <a:hlinkClick r:id="rId3"/>
              </a:rPr>
              <a:t>http://www.termowood.ru</a:t>
            </a:r>
            <a:r>
              <a:rPr lang="ru" sz="1200" dirty="0">
                <a:solidFill>
                  <a:schemeClr val="bg1">
                    <a:lumMod val="95000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rPr>
              <a:t>  </a:t>
            </a:r>
            <a:r>
              <a:rPr lang="ru-RU" sz="1600" b="1" dirty="0">
                <a:latin typeface="Trebuchet MS"/>
                <a:ea typeface="Trebuchet MS"/>
                <a:cs typeface="Trebuchet MS"/>
                <a:sym typeface="Trebuchet MS"/>
              </a:rPr>
              <a:t>8 </a:t>
            </a:r>
            <a:r>
              <a:rPr lang="ru" sz="1600" b="1" dirty="0">
                <a:latin typeface="Trebuchet MS"/>
                <a:ea typeface="Trebuchet MS"/>
                <a:cs typeface="Trebuchet MS"/>
                <a:sym typeface="Trebuchet MS"/>
              </a:rPr>
              <a:t>(</a:t>
            </a:r>
            <a:r>
              <a:rPr lang="ru-RU" sz="1600" b="1" dirty="0">
                <a:latin typeface="Trebuchet MS"/>
                <a:ea typeface="Trebuchet MS"/>
                <a:cs typeface="Trebuchet MS"/>
                <a:sym typeface="Trebuchet MS"/>
              </a:rPr>
              <a:t>800</a:t>
            </a:r>
            <a:r>
              <a:rPr lang="ru" sz="1600" b="1" dirty="0">
                <a:latin typeface="Trebuchet MS"/>
                <a:ea typeface="Trebuchet MS"/>
                <a:cs typeface="Trebuchet MS"/>
                <a:sym typeface="Trebuchet MS"/>
              </a:rPr>
              <a:t>) </a:t>
            </a:r>
            <a:r>
              <a:rPr lang="ru-RU" sz="1600" b="1" dirty="0">
                <a:latin typeface="Trebuchet MS"/>
                <a:ea typeface="Trebuchet MS"/>
                <a:cs typeface="Trebuchet MS"/>
                <a:sym typeface="Trebuchet MS"/>
              </a:rPr>
              <a:t>222</a:t>
            </a:r>
            <a:r>
              <a:rPr lang="en-US" sz="1600" b="1" dirty="0">
                <a:latin typeface="Trebuchet MS"/>
                <a:ea typeface="Trebuchet MS"/>
                <a:cs typeface="Trebuchet MS"/>
                <a:sym typeface="Trebuchet MS"/>
              </a:rPr>
              <a:t> – 9000</a:t>
            </a:r>
            <a:endParaRPr lang="ru-RU" sz="1600" b="1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152400" lvl="0" rtl="0">
              <a:spcBef>
                <a:spcPts val="0"/>
              </a:spcBef>
              <a:buSzPct val="100000"/>
            </a:pPr>
            <a:endParaRPr lang="ru" sz="800" b="1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152400" lvl="0" rtl="0">
              <a:spcBef>
                <a:spcPts val="0"/>
              </a:spcBef>
              <a:buSzPct val="100000"/>
            </a:pPr>
            <a:r>
              <a:rPr lang="ru" sz="1200" b="1" dirty="0">
                <a:latin typeface="Trebuchet MS"/>
                <a:ea typeface="Trebuchet MS"/>
                <a:cs typeface="Trebuchet MS"/>
                <a:sym typeface="Trebuchet MS"/>
              </a:rPr>
              <a:t>2.   Быстровозводимые блочно-модульные здания</a:t>
            </a:r>
            <a:r>
              <a:rPr lang="ru" sz="1200" dirty="0">
                <a:latin typeface="Trebuchet MS"/>
                <a:ea typeface="Trebuchet MS"/>
                <a:cs typeface="Trebuchet MS"/>
                <a:sym typeface="Trebuchet MS"/>
              </a:rPr>
              <a:t>, европейского качества,</a:t>
            </a:r>
          </a:p>
          <a:p>
            <a:pPr lvl="0" rtl="0">
              <a:spcBef>
                <a:spcPts val="0"/>
              </a:spcBef>
              <a:buNone/>
            </a:pPr>
            <a:r>
              <a:rPr lang="ru" sz="1200" dirty="0">
                <a:latin typeface="Trebuchet MS"/>
                <a:ea typeface="Trebuchet MS"/>
                <a:cs typeface="Trebuchet MS"/>
                <a:sym typeface="Trebuchet MS"/>
              </a:rPr>
              <a:t>          до 3-х этажей строительства, с возможностью разборки, перевозки и последующей сборки.                                                                                       </a:t>
            </a:r>
            <a:br>
              <a:rPr lang="ru" sz="1200" dirty="0"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ru" sz="1200" dirty="0">
                <a:latin typeface="Trebuchet MS"/>
                <a:ea typeface="Trebuchet MS"/>
                <a:cs typeface="Trebuchet MS"/>
                <a:sym typeface="Trebuchet MS"/>
              </a:rPr>
              <a:t>	</a:t>
            </a:r>
            <a:r>
              <a:rPr lang="ru-RU" sz="1200" dirty="0">
                <a:latin typeface="Trebuchet MS"/>
                <a:ea typeface="Trebuchet MS"/>
                <a:cs typeface="Trebuchet MS"/>
                <a:sym typeface="Trebuchet MS"/>
              </a:rPr>
              <a:t>                                               </a:t>
            </a:r>
            <a:r>
              <a:rPr lang="ru" sz="1200" u="sng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hlinkClick r:id="rId4"/>
              </a:rPr>
              <a:t>http://www.kovrovmodul.ru</a:t>
            </a:r>
            <a:r>
              <a:rPr lang="ru" sz="1200" dirty="0"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ru" sz="1200" b="1" dirty="0">
                <a:latin typeface="Trebuchet MS"/>
                <a:ea typeface="Trebuchet MS"/>
                <a:cs typeface="Trebuchet MS"/>
                <a:sym typeface="Trebuchet MS"/>
              </a:rPr>
              <a:t>  </a:t>
            </a:r>
            <a:r>
              <a:rPr lang="ru" sz="1600" b="1" dirty="0">
                <a:latin typeface="Trebuchet MS"/>
                <a:ea typeface="Trebuchet MS"/>
                <a:cs typeface="Trebuchet MS"/>
                <a:sym typeface="Trebuchet MS"/>
              </a:rPr>
              <a:t>+7 (999) 77</a:t>
            </a:r>
            <a:r>
              <a:rPr lang="en-US" sz="1600" b="1" dirty="0">
                <a:latin typeface="Trebuchet MS"/>
                <a:ea typeface="Trebuchet MS"/>
                <a:cs typeface="Trebuchet MS"/>
                <a:sym typeface="Trebuchet MS"/>
              </a:rPr>
              <a:t> – </a:t>
            </a:r>
            <a:r>
              <a:rPr lang="ru" sz="1600" b="1" dirty="0">
                <a:latin typeface="Trebuchet MS"/>
                <a:ea typeface="Trebuchet MS"/>
                <a:cs typeface="Trebuchet MS"/>
                <a:sym typeface="Trebuchet MS"/>
              </a:rPr>
              <a:t>69</a:t>
            </a:r>
            <a:r>
              <a:rPr lang="en-US" sz="1600" b="1" dirty="0"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ru" sz="1600" b="1" dirty="0">
                <a:latin typeface="Trebuchet MS"/>
                <a:ea typeface="Trebuchet MS"/>
                <a:cs typeface="Trebuchet MS"/>
                <a:sym typeface="Trebuchet MS"/>
              </a:rPr>
              <a:t>-</a:t>
            </a:r>
            <a:r>
              <a:rPr lang="en-US" sz="1600" b="1" dirty="0"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ru" sz="1600" b="1" dirty="0">
                <a:latin typeface="Trebuchet MS"/>
                <a:ea typeface="Trebuchet MS"/>
                <a:cs typeface="Trebuchet MS"/>
                <a:sym typeface="Trebuchet MS"/>
              </a:rPr>
              <a:t>100</a:t>
            </a:r>
          </a:p>
          <a:p>
            <a:pPr lvl="0" algn="l" rtl="0">
              <a:spcBef>
                <a:spcPts val="0"/>
              </a:spcBef>
              <a:buNone/>
            </a:pPr>
            <a:endParaRPr sz="800" dirty="0">
              <a:latin typeface="Georgia"/>
              <a:ea typeface="Georgia"/>
              <a:cs typeface="Georgia"/>
              <a:sym typeface="Georgia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ru" sz="1100" b="1" i="1" dirty="0">
                <a:latin typeface="Trebuchet MS"/>
                <a:ea typeface="Trebuchet MS"/>
                <a:cs typeface="Trebuchet MS"/>
                <a:sym typeface="Trebuchet MS"/>
              </a:rPr>
              <a:t>Весь комплекс работ из одних рук:</a:t>
            </a:r>
          </a:p>
          <a:p>
            <a:pPr marL="457200" lvl="0" indent="-304800" rtl="0">
              <a:spcBef>
                <a:spcPts val="0"/>
              </a:spcBef>
              <a:buSzPct val="100000"/>
              <a:buFont typeface="Trebuchet MS"/>
              <a:buChar char="●"/>
            </a:pPr>
            <a:r>
              <a:rPr lang="ru" sz="1100" i="1" dirty="0">
                <a:latin typeface="Trebuchet MS"/>
                <a:ea typeface="Trebuchet MS"/>
                <a:cs typeface="Trebuchet MS"/>
                <a:sym typeface="Trebuchet MS"/>
              </a:rPr>
              <a:t>Проектирование</a:t>
            </a:r>
          </a:p>
          <a:p>
            <a:pPr marL="457200" lvl="0" indent="-304800" rtl="0">
              <a:spcBef>
                <a:spcPts val="0"/>
              </a:spcBef>
              <a:buSzPct val="100000"/>
              <a:buFont typeface="Trebuchet MS"/>
              <a:buChar char="●"/>
            </a:pPr>
            <a:r>
              <a:rPr lang="ru" sz="1100" i="1" dirty="0">
                <a:latin typeface="Trebuchet MS"/>
                <a:ea typeface="Trebuchet MS"/>
                <a:cs typeface="Trebuchet MS"/>
                <a:sym typeface="Trebuchet MS"/>
              </a:rPr>
              <a:t>Производство</a:t>
            </a:r>
          </a:p>
          <a:p>
            <a:pPr marL="457200" lvl="0" indent="-304800" rtl="0">
              <a:spcBef>
                <a:spcPts val="0"/>
              </a:spcBef>
              <a:buSzPct val="100000"/>
              <a:buFont typeface="Trebuchet MS"/>
              <a:buChar char="●"/>
            </a:pPr>
            <a:r>
              <a:rPr lang="ru" sz="1100" i="1" dirty="0">
                <a:latin typeface="Trebuchet MS"/>
                <a:ea typeface="Trebuchet MS"/>
                <a:cs typeface="Trebuchet MS"/>
                <a:sym typeface="Trebuchet MS"/>
              </a:rPr>
              <a:t>Поставка</a:t>
            </a:r>
          </a:p>
          <a:p>
            <a:pPr marL="457200" lvl="0" indent="-304800" rtl="0">
              <a:spcBef>
                <a:spcPts val="0"/>
              </a:spcBef>
              <a:buSzPct val="100000"/>
              <a:buFont typeface="Trebuchet MS"/>
              <a:buChar char="●"/>
            </a:pPr>
            <a:r>
              <a:rPr lang="ru" sz="1100" i="1" dirty="0">
                <a:latin typeface="Trebuchet MS"/>
                <a:ea typeface="Trebuchet MS"/>
                <a:cs typeface="Trebuchet MS"/>
                <a:sym typeface="Trebuchet MS"/>
              </a:rPr>
              <a:t>Монтаж</a:t>
            </a:r>
          </a:p>
          <a:p>
            <a:pPr marL="457200" lvl="0" indent="-304800" rtl="0">
              <a:spcBef>
                <a:spcPts val="0"/>
              </a:spcBef>
              <a:buSzPct val="100000"/>
              <a:buFont typeface="Trebuchet MS"/>
              <a:buChar char="●"/>
            </a:pPr>
            <a:r>
              <a:rPr lang="ru" sz="1100" i="1" dirty="0">
                <a:latin typeface="Trebuchet MS"/>
                <a:ea typeface="Trebuchet MS"/>
                <a:cs typeface="Trebuchet MS"/>
                <a:sym typeface="Trebuchet MS"/>
              </a:rPr>
              <a:t>Пусконаладка</a:t>
            </a:r>
          </a:p>
          <a:p>
            <a:pPr marL="457200" lvl="0" indent="-304800" rtl="0">
              <a:spcBef>
                <a:spcPts val="0"/>
              </a:spcBef>
              <a:buSzPct val="100000"/>
              <a:buFont typeface="Trebuchet MS"/>
              <a:buChar char="●"/>
            </a:pPr>
            <a:r>
              <a:rPr lang="ru" sz="1100" i="1" dirty="0">
                <a:latin typeface="Trebuchet MS"/>
                <a:ea typeface="Trebuchet MS"/>
                <a:cs typeface="Trebuchet MS"/>
                <a:sym typeface="Trebuchet MS"/>
              </a:rPr>
              <a:t>Сервисное обслуживание</a:t>
            </a:r>
          </a:p>
          <a:p>
            <a:pPr lvl="0" rtl="0">
              <a:spcBef>
                <a:spcPts val="0"/>
              </a:spcBef>
              <a:buNone/>
            </a:pPr>
            <a:endParaRPr sz="1400" b="1" i="1" dirty="0">
              <a:latin typeface="Courier New"/>
              <a:ea typeface="Courier New"/>
              <a:cs typeface="Courier New"/>
              <a:sym typeface="Courier New"/>
            </a:endParaRPr>
          </a:p>
          <a:p>
            <a:pPr lvl="0">
              <a:spcBef>
                <a:spcPts val="0"/>
              </a:spcBef>
              <a:buNone/>
            </a:pPr>
            <a:endParaRPr sz="1400" i="1" dirty="0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69" name="Shape 69" descr="logoBIOMASSE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7525" y="190225"/>
            <a:ext cx="1201375" cy="135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Shape 70" descr="logo2015o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7525" y="4491325"/>
            <a:ext cx="2022149" cy="48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5675" y="221350"/>
            <a:ext cx="6363754" cy="993059"/>
          </a:xfrm>
        </p:spPr>
        <p:txBody>
          <a:bodyPr/>
          <a:lstStyle/>
          <a:p>
            <a:pPr algn="ctr"/>
            <a:r>
              <a:rPr lang="ru-RU" sz="2400" dirty="0" err="1" smtClean="0">
                <a:latin typeface="Trebuchet MS" panose="020B0603020202020204" pitchFamily="34" charset="0"/>
              </a:rPr>
              <a:t>Термомасляная</a:t>
            </a:r>
            <a:r>
              <a:rPr lang="ru-RU" sz="2400" dirty="0" smtClean="0">
                <a:latin typeface="Trebuchet MS" panose="020B0603020202020204" pitchFamily="34" charset="0"/>
              </a:rPr>
              <a:t> котельная 3,6 МВт на щепе </a:t>
            </a:r>
            <a:r>
              <a:rPr lang="en-US" sz="2400" dirty="0">
                <a:latin typeface="Trebuchet MS" panose="020B0603020202020204" pitchFamily="34" charset="0"/>
              </a:rPr>
              <a:t/>
            </a:r>
            <a:br>
              <a:rPr lang="en-US" sz="2400" dirty="0">
                <a:latin typeface="Trebuchet MS" panose="020B0603020202020204" pitchFamily="34" charset="0"/>
              </a:rPr>
            </a:br>
            <a:r>
              <a:rPr lang="ru-RU" sz="2400" dirty="0" smtClean="0">
                <a:latin typeface="Trebuchet MS" panose="020B0603020202020204" pitchFamily="34" charset="0"/>
              </a:rPr>
              <a:t>(Смоленская </a:t>
            </a:r>
            <a:r>
              <a:rPr lang="ru-RU" sz="2400" dirty="0">
                <a:latin typeface="Trebuchet MS" panose="020B0603020202020204" pitchFamily="34" charset="0"/>
              </a:rPr>
              <a:t>область, </a:t>
            </a:r>
            <a:r>
              <a:rPr lang="ru-RU" sz="2400" dirty="0" smtClean="0">
                <a:latin typeface="Trebuchet MS" panose="020B0603020202020204" pitchFamily="34" charset="0"/>
              </a:rPr>
              <a:t>2018 </a:t>
            </a:r>
            <a:r>
              <a:rPr lang="ru-RU" sz="2400" dirty="0">
                <a:latin typeface="Trebuchet MS" panose="020B0603020202020204" pitchFamily="34" charset="0"/>
              </a:rPr>
              <a:t>год)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36" y="128769"/>
            <a:ext cx="1215958" cy="13740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3701"/>
            <a:ext cx="4688732" cy="34897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732" y="1653701"/>
            <a:ext cx="4455268" cy="348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0582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5675" y="221350"/>
            <a:ext cx="6363754" cy="993059"/>
          </a:xfrm>
        </p:spPr>
        <p:txBody>
          <a:bodyPr/>
          <a:lstStyle/>
          <a:p>
            <a:pPr algn="ctr"/>
            <a:r>
              <a:rPr lang="ru-RU" sz="2400" dirty="0" err="1" smtClean="0">
                <a:latin typeface="Trebuchet MS" panose="020B0603020202020204" pitchFamily="34" charset="0"/>
              </a:rPr>
              <a:t>Термомасляная</a:t>
            </a:r>
            <a:r>
              <a:rPr lang="ru-RU" sz="2400" dirty="0" smtClean="0">
                <a:latin typeface="Trebuchet MS" panose="020B0603020202020204" pitchFamily="34" charset="0"/>
              </a:rPr>
              <a:t> котельная 3,6 МВт </a:t>
            </a:r>
            <a:r>
              <a:rPr lang="en-US" sz="2400" dirty="0">
                <a:latin typeface="Trebuchet MS" panose="020B0603020202020204" pitchFamily="34" charset="0"/>
              </a:rPr>
              <a:t/>
            </a:r>
            <a:br>
              <a:rPr lang="en-US" sz="2400" dirty="0">
                <a:latin typeface="Trebuchet MS" panose="020B0603020202020204" pitchFamily="34" charset="0"/>
              </a:rPr>
            </a:br>
            <a:r>
              <a:rPr lang="ru-RU" sz="2400" dirty="0" smtClean="0">
                <a:latin typeface="Trebuchet MS" panose="020B0603020202020204" pitchFamily="34" charset="0"/>
              </a:rPr>
              <a:t>(Смоленская </a:t>
            </a:r>
            <a:r>
              <a:rPr lang="ru-RU" sz="2400" dirty="0">
                <a:latin typeface="Trebuchet MS" panose="020B0603020202020204" pitchFamily="34" charset="0"/>
              </a:rPr>
              <a:t>область, </a:t>
            </a:r>
            <a:r>
              <a:rPr lang="ru-RU" sz="2400" dirty="0" smtClean="0">
                <a:latin typeface="Trebuchet MS" panose="020B0603020202020204" pitchFamily="34" charset="0"/>
              </a:rPr>
              <a:t>2018 </a:t>
            </a:r>
            <a:r>
              <a:rPr lang="ru-RU" sz="2400" dirty="0">
                <a:latin typeface="Trebuchet MS" panose="020B0603020202020204" pitchFamily="34" charset="0"/>
              </a:rPr>
              <a:t>год)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36" y="128769"/>
            <a:ext cx="1215958" cy="13740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549" y="1673529"/>
            <a:ext cx="4484451" cy="34699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528"/>
            <a:ext cx="5228297" cy="346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0996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5675" y="221350"/>
            <a:ext cx="6363754" cy="993059"/>
          </a:xfrm>
        </p:spPr>
        <p:txBody>
          <a:bodyPr/>
          <a:lstStyle/>
          <a:p>
            <a:pPr algn="ctr"/>
            <a:r>
              <a:rPr lang="ru-RU" sz="2400" dirty="0" err="1" smtClean="0">
                <a:latin typeface="Trebuchet MS" panose="020B0603020202020204" pitchFamily="34" charset="0"/>
              </a:rPr>
              <a:t>Термомасляная</a:t>
            </a:r>
            <a:r>
              <a:rPr lang="ru-RU" sz="2400" dirty="0" smtClean="0">
                <a:latin typeface="Trebuchet MS" panose="020B0603020202020204" pitchFamily="34" charset="0"/>
              </a:rPr>
              <a:t> котельная 3,6 МВт </a:t>
            </a:r>
            <a:r>
              <a:rPr lang="en-US" sz="2400" dirty="0">
                <a:latin typeface="Trebuchet MS" panose="020B0603020202020204" pitchFamily="34" charset="0"/>
              </a:rPr>
              <a:t/>
            </a:r>
            <a:br>
              <a:rPr lang="en-US" sz="2400" dirty="0">
                <a:latin typeface="Trebuchet MS" panose="020B0603020202020204" pitchFamily="34" charset="0"/>
              </a:rPr>
            </a:br>
            <a:r>
              <a:rPr lang="ru-RU" sz="2400" dirty="0" smtClean="0">
                <a:latin typeface="Trebuchet MS" panose="020B0603020202020204" pitchFamily="34" charset="0"/>
              </a:rPr>
              <a:t>(Смоленская </a:t>
            </a:r>
            <a:r>
              <a:rPr lang="ru-RU" sz="2400" dirty="0">
                <a:latin typeface="Trebuchet MS" panose="020B0603020202020204" pitchFamily="34" charset="0"/>
              </a:rPr>
              <a:t>область, </a:t>
            </a:r>
            <a:r>
              <a:rPr lang="ru-RU" sz="2400" dirty="0" smtClean="0">
                <a:latin typeface="Trebuchet MS" panose="020B0603020202020204" pitchFamily="34" charset="0"/>
              </a:rPr>
              <a:t>2018 </a:t>
            </a:r>
            <a:r>
              <a:rPr lang="ru-RU" sz="2400" dirty="0">
                <a:latin typeface="Trebuchet MS" panose="020B0603020202020204" pitchFamily="34" charset="0"/>
              </a:rPr>
              <a:t>год)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36" y="128769"/>
            <a:ext cx="1215958" cy="13740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7748"/>
            <a:ext cx="4536332" cy="34557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332" y="1687747"/>
            <a:ext cx="4607668" cy="345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3252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 txBox="1"/>
          <p:nvPr/>
        </p:nvSpPr>
        <p:spPr>
          <a:xfrm>
            <a:off x="2829400" y="4510825"/>
            <a:ext cx="3327600" cy="459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ru" sz="2400" b="1" dirty="0" smtClean="0">
                <a:solidFill>
                  <a:srgbClr val="004F8A"/>
                </a:solidFill>
                <a:latin typeface="Trebuchet MS"/>
                <a:ea typeface="Tahoma" panose="020B0604030504040204" pitchFamily="34" charset="0"/>
                <a:cs typeface="Trebuchet MS"/>
                <a:sym typeface="Trebuchet MS"/>
                <a:hlinkClick r:id="rId3"/>
              </a:rPr>
              <a:t>www.termowood.ru</a:t>
            </a:r>
            <a:r>
              <a:rPr lang="ru" sz="2400" b="1" dirty="0" smtClean="0">
                <a:solidFill>
                  <a:srgbClr val="351C75"/>
                </a:solidFill>
                <a:latin typeface="Trebuchet MS"/>
                <a:ea typeface="Trebuchet MS"/>
                <a:cs typeface="Trebuchet MS"/>
                <a:sym typeface="Trebuchet MS"/>
              </a:rPr>
              <a:t>  </a:t>
            </a:r>
            <a:r>
              <a:rPr lang="ru" sz="2400" dirty="0" smtClean="0">
                <a:solidFill>
                  <a:srgbClr val="351C75"/>
                </a:solidFill>
                <a:latin typeface="Trebuchet MS"/>
                <a:ea typeface="Trebuchet MS"/>
                <a:cs typeface="Trebuchet MS"/>
                <a:sym typeface="Trebuchet MS"/>
              </a:rPr>
              <a:t>                       </a:t>
            </a:r>
            <a:endParaRPr lang="ru" sz="600" dirty="0">
              <a:solidFill>
                <a:srgbClr val="351C75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2" cy="5143500"/>
          </a:xfrm>
          <a:prstGeom prst="rect">
            <a:avLst/>
          </a:prstGeom>
        </p:spPr>
      </p:pic>
      <p:sp>
        <p:nvSpPr>
          <p:cNvPr id="8" name="Shape 347"/>
          <p:cNvSpPr txBox="1"/>
          <p:nvPr/>
        </p:nvSpPr>
        <p:spPr>
          <a:xfrm>
            <a:off x="768131" y="558590"/>
            <a:ext cx="9144000" cy="1642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ru-RU" sz="40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/>
                <a:ea typeface="Tahoma" panose="020B0604030504040204" pitchFamily="34" charset="0"/>
                <a:cs typeface="Times New Roman"/>
                <a:sym typeface="Trebuchet MS"/>
              </a:rPr>
              <a:t>СПАСИБО ЗА ВНИМАНИЕ</a:t>
            </a:r>
            <a:r>
              <a:rPr lang="en-US" sz="40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/>
                <a:ea typeface="Tahoma" panose="020B0604030504040204" pitchFamily="34" charset="0"/>
                <a:cs typeface="Times New Roman"/>
                <a:sym typeface="Trebuchet MS"/>
              </a:rPr>
              <a:t> !</a:t>
            </a:r>
            <a:endParaRPr lang="ru" sz="40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/>
              <a:ea typeface="Trebuchet MS"/>
              <a:cs typeface="Times New Roman"/>
              <a:sym typeface="Trebuchet MS"/>
            </a:endParaRPr>
          </a:p>
        </p:txBody>
      </p:sp>
      <p:sp>
        <p:nvSpPr>
          <p:cNvPr id="9" name="Shape 67"/>
          <p:cNvSpPr txBox="1">
            <a:spLocks/>
          </p:cNvSpPr>
          <p:nvPr/>
        </p:nvSpPr>
        <p:spPr>
          <a:xfrm>
            <a:off x="1147156" y="4069360"/>
            <a:ext cx="7492925" cy="10741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algn="ctr"/>
            <a:r>
              <a:rPr lang="ru" sz="2200" b="1" dirty="0" smtClean="0">
                <a:latin typeface="Trebuchet MS"/>
                <a:ea typeface="Trebuchet MS"/>
                <a:cs typeface="Trebuchet MS"/>
                <a:sym typeface="Trebuchet MS"/>
              </a:rPr>
              <a:t>Группа компаний  «КОВРОВСКИЕ КОТЛЫ»</a:t>
            </a:r>
            <a:endParaRPr lang="ru-RU" sz="2200" b="1" dirty="0" smtClean="0">
              <a:latin typeface="Trebuchet MS"/>
              <a:ea typeface="Trebuchet MS"/>
              <a:cs typeface="Trebuchet MS"/>
              <a:sym typeface="Trebuchet MS"/>
            </a:endParaRPr>
          </a:p>
          <a:p>
            <a:pPr algn="ctr"/>
            <a:r>
              <a:rPr lang="ru-RU" sz="2200" b="1" dirty="0" smtClean="0">
                <a:latin typeface="Trebuchet MS"/>
                <a:ea typeface="Trebuchet MS"/>
                <a:cs typeface="Trebuchet MS"/>
                <a:sym typeface="Trebuchet MS"/>
              </a:rPr>
              <a:t>+7 (49232) 444-88, 616-96, 310-36</a:t>
            </a:r>
          </a:p>
          <a:p>
            <a:pPr algn="ctr"/>
            <a:r>
              <a:rPr lang="ru-RU" sz="2200" b="1" dirty="0" smtClean="0">
                <a:latin typeface="Trebuchet MS"/>
                <a:ea typeface="Trebuchet MS"/>
                <a:cs typeface="Trebuchet MS"/>
                <a:sym typeface="Trebuchet MS"/>
              </a:rPr>
              <a:t>8 (800) 222-9000</a:t>
            </a:r>
          </a:p>
        </p:txBody>
      </p:sp>
      <p:pic>
        <p:nvPicPr>
          <p:cNvPr id="10" name="Shape 138" descr="logoBIOMASSE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7444" y="275261"/>
            <a:ext cx="1201375" cy="1352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title"/>
          </p:nvPr>
        </p:nvSpPr>
        <p:spPr>
          <a:xfrm>
            <a:off x="407001" y="188403"/>
            <a:ext cx="8375400" cy="1057202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/>
            <a:r>
              <a:rPr lang="ru-RU" sz="2200" dirty="0">
                <a:latin typeface="Trebuchet MS" panose="020B0603020202020204" pitchFamily="34" charset="0"/>
              </a:rPr>
              <a:t>Котельная 15 МВт </a:t>
            </a:r>
            <a:br>
              <a:rPr lang="ru-RU" sz="2200" dirty="0">
                <a:latin typeface="Trebuchet MS" panose="020B0603020202020204" pitchFamily="34" charset="0"/>
              </a:rPr>
            </a:br>
            <a:r>
              <a:rPr lang="ru-RU" sz="2200" dirty="0">
                <a:latin typeface="Trebuchet MS" panose="020B0603020202020204" pitchFamily="34" charset="0"/>
              </a:rPr>
              <a:t>на щепе в ЖКХ</a:t>
            </a:r>
            <a:r>
              <a:rPr lang="en-US" sz="2200" dirty="0">
                <a:latin typeface="Trebuchet MS" panose="020B0603020202020204" pitchFamily="34" charset="0"/>
              </a:rPr>
              <a:t/>
            </a:r>
            <a:br>
              <a:rPr lang="en-US" sz="2200" dirty="0">
                <a:latin typeface="Trebuchet MS" panose="020B0603020202020204" pitchFamily="34" charset="0"/>
              </a:rPr>
            </a:br>
            <a:r>
              <a:rPr lang="ru-RU" sz="2200" dirty="0">
                <a:latin typeface="Trebuchet MS" panose="020B0603020202020204" pitchFamily="34" charset="0"/>
              </a:rPr>
              <a:t>(Иркутская область, 2017 год)</a:t>
            </a:r>
            <a:endParaRPr lang="ru" sz="220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38" name="Shape 138" descr="logoBIOMASS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01375" cy="135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414" y="1207157"/>
            <a:ext cx="6750070" cy="393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523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title"/>
          </p:nvPr>
        </p:nvSpPr>
        <p:spPr>
          <a:xfrm>
            <a:off x="407001" y="145967"/>
            <a:ext cx="8375400" cy="1099638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/>
            <a:r>
              <a:rPr lang="ru-RU" sz="2200" dirty="0" smtClean="0">
                <a:latin typeface="Trebuchet MS" panose="020B0603020202020204" pitchFamily="34" charset="0"/>
              </a:rPr>
              <a:t/>
            </a:r>
            <a:br>
              <a:rPr lang="ru-RU" sz="2200" dirty="0" smtClean="0">
                <a:latin typeface="Trebuchet MS" panose="020B0603020202020204" pitchFamily="34" charset="0"/>
              </a:rPr>
            </a:br>
            <a:r>
              <a:rPr lang="ru-RU" sz="2200" dirty="0">
                <a:latin typeface="Trebuchet MS" panose="020B0603020202020204" pitchFamily="34" charset="0"/>
              </a:rPr>
              <a:t/>
            </a:r>
            <a:br>
              <a:rPr lang="ru-RU" sz="2200" dirty="0">
                <a:latin typeface="Trebuchet MS" panose="020B0603020202020204" pitchFamily="34" charset="0"/>
              </a:rPr>
            </a:br>
            <a:r>
              <a:rPr lang="ru-RU" sz="2200" dirty="0" smtClean="0">
                <a:latin typeface="Trebuchet MS" panose="020B0603020202020204" pitchFamily="34" charset="0"/>
              </a:rPr>
              <a:t/>
            </a:r>
            <a:br>
              <a:rPr lang="ru-RU" sz="2200" dirty="0" smtClean="0">
                <a:latin typeface="Trebuchet MS" panose="020B0603020202020204" pitchFamily="34" charset="0"/>
              </a:rPr>
            </a:br>
            <a:r>
              <a:rPr lang="ru-RU" sz="2200" dirty="0" smtClean="0">
                <a:latin typeface="Trebuchet MS" panose="020B0603020202020204" pitchFamily="34" charset="0"/>
              </a:rPr>
              <a:t/>
            </a:r>
            <a:br>
              <a:rPr lang="ru-RU" sz="2200" dirty="0" smtClean="0">
                <a:latin typeface="Trebuchet MS" panose="020B0603020202020204" pitchFamily="34" charset="0"/>
              </a:rPr>
            </a:br>
            <a:r>
              <a:rPr lang="ru-RU" sz="2200" dirty="0" smtClean="0">
                <a:latin typeface="Trebuchet MS" panose="020B0603020202020204" pitchFamily="34" charset="0"/>
              </a:rPr>
              <a:t>Планировочные решения </a:t>
            </a:r>
            <a:br>
              <a:rPr lang="ru-RU" sz="2200" dirty="0" smtClean="0">
                <a:latin typeface="Trebuchet MS" panose="020B0603020202020204" pitchFamily="34" charset="0"/>
              </a:rPr>
            </a:br>
            <a:r>
              <a:rPr lang="ru-RU" sz="2200" dirty="0" smtClean="0">
                <a:latin typeface="Trebuchet MS" panose="020B0603020202020204" pitchFamily="34" charset="0"/>
              </a:rPr>
              <a:t>размещения оборудования</a:t>
            </a:r>
            <a:r>
              <a:rPr lang="en-US" sz="2200" dirty="0" smtClean="0">
                <a:latin typeface="Trebuchet MS" panose="020B0603020202020204" pitchFamily="34" charset="0"/>
              </a:rPr>
              <a:t> (</a:t>
            </a:r>
            <a:r>
              <a:rPr lang="ru-RU" sz="2200" dirty="0" smtClean="0">
                <a:latin typeface="Trebuchet MS" panose="020B0603020202020204" pitchFamily="34" charset="0"/>
              </a:rPr>
              <a:t>виды сверху)</a:t>
            </a:r>
            <a:endParaRPr lang="ru" sz="220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38" name="Shape 138" descr="logoBIOMASS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525" y="190225"/>
            <a:ext cx="1201375" cy="135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09" y="1711015"/>
            <a:ext cx="4442040" cy="3432485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8598" y="1707802"/>
            <a:ext cx="4446198" cy="343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645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title"/>
          </p:nvPr>
        </p:nvSpPr>
        <p:spPr>
          <a:xfrm>
            <a:off x="407001" y="145967"/>
            <a:ext cx="8375400" cy="1099638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/>
            <a:r>
              <a:rPr lang="ru-RU" sz="2200" dirty="0" smtClean="0">
                <a:latin typeface="Trebuchet MS" panose="020B0603020202020204" pitchFamily="34" charset="0"/>
              </a:rPr>
              <a:t/>
            </a:r>
            <a:br>
              <a:rPr lang="ru-RU" sz="2200" dirty="0" smtClean="0">
                <a:latin typeface="Trebuchet MS" panose="020B0603020202020204" pitchFamily="34" charset="0"/>
              </a:rPr>
            </a:br>
            <a:r>
              <a:rPr lang="ru-RU" sz="2200" dirty="0">
                <a:latin typeface="Trebuchet MS" panose="020B0603020202020204" pitchFamily="34" charset="0"/>
              </a:rPr>
              <a:t/>
            </a:r>
            <a:br>
              <a:rPr lang="ru-RU" sz="2200" dirty="0">
                <a:latin typeface="Trebuchet MS" panose="020B0603020202020204" pitchFamily="34" charset="0"/>
              </a:rPr>
            </a:br>
            <a:r>
              <a:rPr lang="ru-RU" sz="2200" dirty="0" smtClean="0">
                <a:latin typeface="Trebuchet MS" panose="020B0603020202020204" pitchFamily="34" charset="0"/>
              </a:rPr>
              <a:t/>
            </a:r>
            <a:br>
              <a:rPr lang="ru-RU" sz="2200" dirty="0" smtClean="0">
                <a:latin typeface="Trebuchet MS" panose="020B0603020202020204" pitchFamily="34" charset="0"/>
              </a:rPr>
            </a:br>
            <a:r>
              <a:rPr lang="ru-RU" sz="2200" dirty="0" smtClean="0">
                <a:latin typeface="Trebuchet MS" panose="020B0603020202020204" pitchFamily="34" charset="0"/>
              </a:rPr>
              <a:t/>
            </a:r>
            <a:br>
              <a:rPr lang="ru-RU" sz="2200" dirty="0" smtClean="0">
                <a:latin typeface="Trebuchet MS" panose="020B0603020202020204" pitchFamily="34" charset="0"/>
              </a:rPr>
            </a:br>
            <a:r>
              <a:rPr lang="ru-RU" sz="2200" dirty="0" smtClean="0">
                <a:latin typeface="Trebuchet MS" panose="020B0603020202020204" pitchFamily="34" charset="0"/>
              </a:rPr>
              <a:t>Планировочные решения </a:t>
            </a:r>
            <a:br>
              <a:rPr lang="ru-RU" sz="2200" dirty="0" smtClean="0">
                <a:latin typeface="Trebuchet MS" panose="020B0603020202020204" pitchFamily="34" charset="0"/>
              </a:rPr>
            </a:br>
            <a:r>
              <a:rPr lang="ru-RU" sz="2200" dirty="0" smtClean="0">
                <a:latin typeface="Trebuchet MS" panose="020B0603020202020204" pitchFamily="34" charset="0"/>
              </a:rPr>
              <a:t>размещения оборудования</a:t>
            </a:r>
            <a:r>
              <a:rPr lang="en-US" sz="2200" dirty="0" smtClean="0">
                <a:latin typeface="Trebuchet MS" panose="020B0603020202020204" pitchFamily="34" charset="0"/>
              </a:rPr>
              <a:t> (</a:t>
            </a:r>
            <a:r>
              <a:rPr lang="ru-RU" sz="2200" dirty="0" smtClean="0">
                <a:latin typeface="Trebuchet MS" panose="020B0603020202020204" pitchFamily="34" charset="0"/>
              </a:rPr>
              <a:t>виды сбоку)</a:t>
            </a:r>
            <a:endParaRPr lang="ru" sz="220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38" name="Shape 138" descr="logoBIOMASS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525" y="190225"/>
            <a:ext cx="1201375" cy="135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Изображение 1" descr="Сбоку 3 котла склад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348" y="1704360"/>
            <a:ext cx="4450651" cy="3439139"/>
          </a:xfrm>
          <a:prstGeom prst="rect">
            <a:avLst/>
          </a:prstGeom>
        </p:spPr>
      </p:pic>
      <p:pic>
        <p:nvPicPr>
          <p:cNvPr id="4" name="Изображение 3" descr="Сзади 3 котла склад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8590"/>
            <a:ext cx="4445177" cy="343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508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title"/>
          </p:nvPr>
        </p:nvSpPr>
        <p:spPr>
          <a:xfrm>
            <a:off x="407001" y="188403"/>
            <a:ext cx="8375400" cy="1057202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/>
            <a:r>
              <a:rPr lang="ru-RU" sz="2200" dirty="0" smtClean="0">
                <a:latin typeface="Trebuchet MS" panose="020B0603020202020204" pitchFamily="34" charset="0"/>
              </a:rPr>
              <a:t>Доставка и сборка </a:t>
            </a:r>
            <a:br>
              <a:rPr lang="ru-RU" sz="2200" dirty="0" smtClean="0">
                <a:latin typeface="Trebuchet MS" panose="020B0603020202020204" pitchFamily="34" charset="0"/>
              </a:rPr>
            </a:br>
            <a:r>
              <a:rPr lang="ru-RU" sz="2200" dirty="0" smtClean="0">
                <a:latin typeface="Trebuchet MS" panose="020B0603020202020204" pitchFamily="34" charset="0"/>
              </a:rPr>
              <a:t>основных крупногабаритных блоков</a:t>
            </a:r>
            <a:endParaRPr lang="ru" sz="220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38" name="Shape 138" descr="logoBIOMASS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525" y="190225"/>
            <a:ext cx="1201375" cy="135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Изображение 1" descr="13-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98" y="2173123"/>
            <a:ext cx="4369820" cy="2458024"/>
          </a:xfrm>
          <a:prstGeom prst="rect">
            <a:avLst/>
          </a:prstGeom>
        </p:spPr>
      </p:pic>
      <p:pic>
        <p:nvPicPr>
          <p:cNvPr id="3" name="Изображение 2" descr="13-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246" y="2167285"/>
            <a:ext cx="4366679" cy="245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151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title"/>
          </p:nvPr>
        </p:nvSpPr>
        <p:spPr>
          <a:xfrm>
            <a:off x="407001" y="188403"/>
            <a:ext cx="8375400" cy="1057202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/>
            <a:r>
              <a:rPr lang="ru-RU" sz="2200" dirty="0" smtClean="0">
                <a:latin typeface="Trebuchet MS" panose="020B0603020202020204" pitchFamily="34" charset="0"/>
              </a:rPr>
              <a:t>Монтаж котельно-вспомогательного </a:t>
            </a:r>
            <a:br>
              <a:rPr lang="ru-RU" sz="2200" dirty="0" smtClean="0">
                <a:latin typeface="Trebuchet MS" panose="020B0603020202020204" pitchFamily="34" charset="0"/>
              </a:rPr>
            </a:br>
            <a:r>
              <a:rPr lang="ru-RU" sz="2200" dirty="0" smtClean="0">
                <a:latin typeface="Trebuchet MS" panose="020B0603020202020204" pitchFamily="34" charset="0"/>
              </a:rPr>
              <a:t>оборудования, тепломеханической части </a:t>
            </a:r>
            <a:br>
              <a:rPr lang="ru-RU" sz="2200" dirty="0" smtClean="0">
                <a:latin typeface="Trebuchet MS" panose="020B0603020202020204" pitchFamily="34" charset="0"/>
              </a:rPr>
            </a:br>
            <a:r>
              <a:rPr lang="ru-RU" sz="2200" dirty="0" smtClean="0">
                <a:latin typeface="Trebuchet MS" panose="020B0603020202020204" pitchFamily="34" charset="0"/>
              </a:rPr>
              <a:t>и управляющих систем</a:t>
            </a:r>
            <a:endParaRPr lang="ru" sz="220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38" name="Shape 138" descr="logoBIOMASS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525" y="190225"/>
            <a:ext cx="1201375" cy="135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Изображение 1" descr="13-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4" y="1741434"/>
            <a:ext cx="4609693" cy="3338378"/>
          </a:xfrm>
          <a:prstGeom prst="rect">
            <a:avLst/>
          </a:prstGeom>
        </p:spPr>
      </p:pic>
      <p:pic>
        <p:nvPicPr>
          <p:cNvPr id="3" name="Изображение 2" descr="13-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699" y="1741434"/>
            <a:ext cx="4314858" cy="333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8916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title"/>
          </p:nvPr>
        </p:nvSpPr>
        <p:spPr>
          <a:xfrm>
            <a:off x="407001" y="188403"/>
            <a:ext cx="8375400" cy="1057202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/>
            <a:r>
              <a:rPr lang="ru-RU" sz="2200" dirty="0" smtClean="0">
                <a:latin typeface="Trebuchet MS" panose="020B0603020202020204" pitchFamily="34" charset="0"/>
              </a:rPr>
              <a:t>Организация рабочих мест </a:t>
            </a:r>
            <a:br>
              <a:rPr lang="ru-RU" sz="2200" dirty="0" smtClean="0">
                <a:latin typeface="Trebuchet MS" panose="020B0603020202020204" pitchFamily="34" charset="0"/>
              </a:rPr>
            </a:br>
            <a:r>
              <a:rPr lang="ru-RU" sz="2200" dirty="0" smtClean="0">
                <a:latin typeface="Trebuchet MS" panose="020B0603020202020204" pitchFamily="34" charset="0"/>
              </a:rPr>
              <a:t>операторов котельной</a:t>
            </a:r>
            <a:endParaRPr lang="ru" sz="220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38" name="Shape 138" descr="logoBIOMASS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525" y="190225"/>
            <a:ext cx="1201375" cy="135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Изображение 2" descr="13-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6" y="1771851"/>
            <a:ext cx="4517338" cy="3303208"/>
          </a:xfrm>
          <a:prstGeom prst="rect">
            <a:avLst/>
          </a:prstGeom>
        </p:spPr>
      </p:pic>
      <p:pic>
        <p:nvPicPr>
          <p:cNvPr id="4" name="Изображение 3" descr="IMG_20170607_10573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834" y="1779455"/>
            <a:ext cx="4406117" cy="330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7239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title"/>
          </p:nvPr>
        </p:nvSpPr>
        <p:spPr>
          <a:xfrm>
            <a:off x="407001" y="188403"/>
            <a:ext cx="8375400" cy="1057202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/>
            <a:r>
              <a:rPr lang="ru-RU" sz="2200" dirty="0">
                <a:latin typeface="Trebuchet MS" panose="020B0603020202020204" pitchFamily="34" charset="0"/>
              </a:rPr>
              <a:t>Котельная 15 МВт </a:t>
            </a:r>
            <a:br>
              <a:rPr lang="ru-RU" sz="2200" dirty="0">
                <a:latin typeface="Trebuchet MS" panose="020B0603020202020204" pitchFamily="34" charset="0"/>
              </a:rPr>
            </a:br>
            <a:r>
              <a:rPr lang="ru-RU" sz="2200" dirty="0">
                <a:latin typeface="Trebuchet MS" panose="020B0603020202020204" pitchFamily="34" charset="0"/>
              </a:rPr>
              <a:t>на щепе в ЖКХ</a:t>
            </a:r>
            <a:r>
              <a:rPr lang="en-US" sz="2200" dirty="0">
                <a:latin typeface="Trebuchet MS" panose="020B0603020202020204" pitchFamily="34" charset="0"/>
              </a:rPr>
              <a:t/>
            </a:r>
            <a:br>
              <a:rPr lang="en-US" sz="2200" dirty="0">
                <a:latin typeface="Trebuchet MS" panose="020B0603020202020204" pitchFamily="34" charset="0"/>
              </a:rPr>
            </a:br>
            <a:r>
              <a:rPr lang="ru-RU" sz="2200" dirty="0">
                <a:latin typeface="Trebuchet MS" panose="020B0603020202020204" pitchFamily="34" charset="0"/>
              </a:rPr>
              <a:t>(Иркутская область, 2017 год)</a:t>
            </a:r>
            <a:endParaRPr lang="ru" sz="220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38" name="Shape 138" descr="logoBIOMASS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525" y="190225"/>
            <a:ext cx="1201375" cy="135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Изображение 1" descr="IMG_2017-05-01_14103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704" y="1695208"/>
            <a:ext cx="6130296" cy="3448292"/>
          </a:xfrm>
          <a:prstGeom prst="rect">
            <a:avLst/>
          </a:prstGeom>
        </p:spPr>
      </p:pic>
      <p:pic>
        <p:nvPicPr>
          <p:cNvPr id="3" name="Изображение 2" descr="Благодарственное письмо мэра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66" y="1744302"/>
            <a:ext cx="2508763" cy="333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7628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4791" y="0"/>
            <a:ext cx="7451388" cy="1741251"/>
          </a:xfrm>
        </p:spPr>
        <p:txBody>
          <a:bodyPr/>
          <a:lstStyle/>
          <a:p>
            <a:r>
              <a:rPr lang="ru-RU" sz="2200" dirty="0" smtClean="0">
                <a:latin typeface="Trebuchet MS" panose="020B0603020202020204" pitchFamily="34" charset="0"/>
              </a:rPr>
              <a:t>Паровые котельные на щепе:</a:t>
            </a:r>
            <a:br>
              <a:rPr lang="ru-RU" sz="2200" dirty="0" smtClean="0">
                <a:latin typeface="Trebuchet MS" panose="020B0603020202020204" pitchFamily="34" charset="0"/>
              </a:rPr>
            </a:br>
            <a:r>
              <a:rPr lang="ru-RU" sz="2200" dirty="0" smtClean="0">
                <a:latin typeface="Trebuchet MS" panose="020B0603020202020204" pitchFamily="34" charset="0"/>
              </a:rPr>
              <a:t>1,6 тонн пара</a:t>
            </a:r>
            <a:r>
              <a:rPr lang="en-US" sz="2200" dirty="0" smtClean="0">
                <a:latin typeface="Trebuchet MS" panose="020B0603020202020204" pitchFamily="34" charset="0"/>
              </a:rPr>
              <a:t>/</a:t>
            </a:r>
            <a:r>
              <a:rPr lang="ru-RU" sz="2200" dirty="0" smtClean="0">
                <a:latin typeface="Trebuchet MS" panose="020B0603020202020204" pitchFamily="34" charset="0"/>
              </a:rPr>
              <a:t>час (Липецкая обл., 2014 г.)</a:t>
            </a:r>
            <a:br>
              <a:rPr lang="ru-RU" sz="2200" dirty="0" smtClean="0">
                <a:latin typeface="Trebuchet MS" panose="020B0603020202020204" pitchFamily="34" charset="0"/>
              </a:rPr>
            </a:br>
            <a:r>
              <a:rPr lang="ru-RU" sz="2200" dirty="0" smtClean="0">
                <a:latin typeface="Trebuchet MS" panose="020B0603020202020204" pitchFamily="34" charset="0"/>
              </a:rPr>
              <a:t>2,0 тонн пара</a:t>
            </a:r>
            <a:r>
              <a:rPr lang="en-US" sz="2200" dirty="0" smtClean="0">
                <a:latin typeface="Trebuchet MS" panose="020B0603020202020204" pitchFamily="34" charset="0"/>
              </a:rPr>
              <a:t>/</a:t>
            </a:r>
            <a:r>
              <a:rPr lang="ru-RU" sz="2200" dirty="0" smtClean="0">
                <a:latin typeface="Trebuchet MS" panose="020B0603020202020204" pitchFamily="34" charset="0"/>
              </a:rPr>
              <a:t>час (Ставропольский край, 2015 </a:t>
            </a:r>
            <a:r>
              <a:rPr lang="ru-RU" sz="2200" dirty="0">
                <a:latin typeface="Trebuchet MS" panose="020B0603020202020204" pitchFamily="34" charset="0"/>
              </a:rPr>
              <a:t>г.)</a:t>
            </a:r>
            <a:br>
              <a:rPr lang="ru-RU" sz="2200" dirty="0">
                <a:latin typeface="Trebuchet MS" panose="020B0603020202020204" pitchFamily="34" charset="0"/>
              </a:rPr>
            </a:br>
            <a:r>
              <a:rPr lang="ru-RU" sz="2200" dirty="0">
                <a:latin typeface="Trebuchet MS" panose="020B0603020202020204" pitchFamily="34" charset="0"/>
              </a:rPr>
              <a:t>5,0 тонн пара/час (Орловская обл., 2015 </a:t>
            </a:r>
            <a:r>
              <a:rPr lang="ru-RU" sz="2200" dirty="0" smtClean="0">
                <a:latin typeface="Trebuchet MS" panose="020B0603020202020204" pitchFamily="34" charset="0"/>
              </a:rPr>
              <a:t>г.)</a:t>
            </a:r>
            <a:br>
              <a:rPr lang="ru-RU" sz="2200" dirty="0" smtClean="0">
                <a:latin typeface="Trebuchet MS" panose="020B0603020202020204" pitchFamily="34" charset="0"/>
              </a:rPr>
            </a:br>
            <a:r>
              <a:rPr lang="ru-RU" sz="2200" dirty="0" smtClean="0">
                <a:latin typeface="Trebuchet MS" panose="020B0603020202020204" pitchFamily="34" charset="0"/>
              </a:rPr>
              <a:t>25  тонн пара</a:t>
            </a:r>
            <a:r>
              <a:rPr lang="en-US" sz="2200" dirty="0" smtClean="0">
                <a:latin typeface="Trebuchet MS" panose="020B0603020202020204" pitchFamily="34" charset="0"/>
              </a:rPr>
              <a:t>/</a:t>
            </a:r>
            <a:r>
              <a:rPr lang="ru-RU" sz="2200" dirty="0" smtClean="0">
                <a:latin typeface="Trebuchet MS" panose="020B0603020202020204" pitchFamily="34" charset="0"/>
              </a:rPr>
              <a:t>час (Индонезия, 2016 г.)</a:t>
            </a:r>
            <a:endParaRPr lang="ru-RU" sz="2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394" y="1741251"/>
            <a:ext cx="5959903" cy="340233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532" y="1728748"/>
            <a:ext cx="2626468" cy="175097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532" y="3401809"/>
            <a:ext cx="2626468" cy="175428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3754"/>
            <a:ext cx="2402732" cy="180204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5641"/>
            <a:ext cx="2402732" cy="16741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281" y="193911"/>
            <a:ext cx="1207113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23997"/>
      </p:ext>
    </p:extLst>
  </p:cSld>
  <p:clrMapOvr>
    <a:masterClrMapping/>
  </p:clrMapOvr>
</p:sld>
</file>

<file path=ppt/theme/theme1.xml><?xml version="1.0" encoding="utf-8"?>
<a:theme xmlns:a="http://schemas.openxmlformats.org/drawingml/2006/main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2422</TotalTime>
  <Words>122</Words>
  <Application>Microsoft Office PowerPoint</Application>
  <PresentationFormat>Экран (16:9)</PresentationFormat>
  <Paragraphs>34</Paragraphs>
  <Slides>13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1" baseType="lpstr">
      <vt:lpstr>Trebuchet MS</vt:lpstr>
      <vt:lpstr>Tahoma</vt:lpstr>
      <vt:lpstr>Roboto</vt:lpstr>
      <vt:lpstr>Courier New</vt:lpstr>
      <vt:lpstr>Times New Roman</vt:lpstr>
      <vt:lpstr>Georgia</vt:lpstr>
      <vt:lpstr>Arial</vt:lpstr>
      <vt:lpstr>material</vt:lpstr>
      <vt:lpstr>Группа компаний                           «КОВРОВСКИЕ КОТЛЫ»</vt:lpstr>
      <vt:lpstr>Котельная 15 МВт  на щепе в ЖКХ (Иркутская область, 2017 год)</vt:lpstr>
      <vt:lpstr>    Планировочные решения  размещения оборудования (виды сверху)</vt:lpstr>
      <vt:lpstr>    Планировочные решения  размещения оборудования (виды сбоку)</vt:lpstr>
      <vt:lpstr>Доставка и сборка  основных крупногабаритных блоков</vt:lpstr>
      <vt:lpstr>Монтаж котельно-вспомогательного  оборудования, тепломеханической части  и управляющих систем</vt:lpstr>
      <vt:lpstr>Организация рабочих мест  операторов котельной</vt:lpstr>
      <vt:lpstr>Котельная 15 МВт  на щепе в ЖКХ (Иркутская область, 2017 год)</vt:lpstr>
      <vt:lpstr>Паровые котельные на щепе: 1,6 тонн пара/час (Липецкая обл., 2014 г.) 2,0 тонн пара/час (Ставропольский край, 2015 г.) 5,0 тонн пара/час (Орловская обл., 2015 г.) 25  тонн пара/час (Индонезия, 2016 г.)</vt:lpstr>
      <vt:lpstr>Термомасляная котельная 3,6 МВт на щепе  (Смоленская область, 2018 год)</vt:lpstr>
      <vt:lpstr>Термомасляная котельная 3,6 МВт  (Смоленская область, 2018 год)</vt:lpstr>
      <vt:lpstr>Термомасляная котельная 3,6 МВт  (Смоленская область, 2018 год)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Группа  компаний                           «КОВРОВСКИЕ КОТЛЫ» и  «КОВРОВ-МОДУЛЬ»</dc:title>
  <dc:creator>Сергей Арефьев</dc:creator>
  <cp:lastModifiedBy>Сергей Арефьев</cp:lastModifiedBy>
  <cp:revision>139</cp:revision>
  <dcterms:modified xsi:type="dcterms:W3CDTF">2018-10-18T09:33:52Z</dcterms:modified>
</cp:coreProperties>
</file>