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8"/>
  </p:notesMasterIdLst>
  <p:sldIdLst>
    <p:sldId id="256" r:id="rId2"/>
    <p:sldId id="263" r:id="rId3"/>
    <p:sldId id="264" r:id="rId4"/>
    <p:sldId id="265" r:id="rId5"/>
    <p:sldId id="257" r:id="rId6"/>
    <p:sldId id="259" r:id="rId7"/>
    <p:sldId id="258" r:id="rId8"/>
    <p:sldId id="266" r:id="rId9"/>
    <p:sldId id="267" r:id="rId10"/>
    <p:sldId id="262" r:id="rId11"/>
    <p:sldId id="268" r:id="rId12"/>
    <p:sldId id="269" r:id="rId13"/>
    <p:sldId id="270" r:id="rId14"/>
    <p:sldId id="271" r:id="rId15"/>
    <p:sldId id="261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A12"/>
    <a:srgbClr val="577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7444E-E760-468E-87CF-5BBDB5E7CC08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D420F-99DB-4C07-9DAF-604923C370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420F-99DB-4C07-9DAF-604923C370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2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9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46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8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536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11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5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3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0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5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6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4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8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1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B3518-2465-4415-A095-32A4B7004782}" type="datetimeFigureOut">
              <a:rPr lang="ru-RU" smtClean="0"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A6A8A3-7EDA-4114-99A8-3A1AE5DCB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42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6494" y="527222"/>
            <a:ext cx="7766936" cy="4876800"/>
          </a:xfrm>
        </p:spPr>
        <p:txBody>
          <a:bodyPr/>
          <a:lstStyle/>
          <a:p>
            <a:pPr algn="ctr"/>
            <a:r>
              <a:rPr lang="ru-RU" sz="3600" dirty="0" smtClean="0"/>
              <a:t>Использование </a:t>
            </a:r>
            <a:r>
              <a:rPr lang="ru-RU" sz="3600" dirty="0"/>
              <a:t>технологической  линии  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пресс-гранулятора </a:t>
            </a:r>
            <a:r>
              <a:rPr lang="ru-RU" sz="3600" dirty="0"/>
              <a:t>OGM-1,5А </a:t>
            </a:r>
            <a:r>
              <a:rPr lang="ru-RU" sz="3600" dirty="0" err="1"/>
              <a:t>Радвилшкского</a:t>
            </a:r>
            <a:r>
              <a:rPr lang="ru-RU" sz="3600" dirty="0"/>
              <a:t> </a:t>
            </a:r>
            <a:r>
              <a:rPr lang="ru-RU" sz="3600" dirty="0" err="1"/>
              <a:t>машиносторительного</a:t>
            </a:r>
            <a:r>
              <a:rPr lang="ru-RU" sz="3600" dirty="0"/>
              <a:t> </a:t>
            </a:r>
            <a:r>
              <a:rPr lang="ru-RU" sz="3600" dirty="0" smtClean="0"/>
              <a:t>завода </a:t>
            </a:r>
            <a:br>
              <a:rPr lang="ru-RU" sz="3600" dirty="0" smtClean="0"/>
            </a:br>
            <a:r>
              <a:rPr lang="ru-RU" sz="3600" dirty="0" smtClean="0"/>
              <a:t>для изготовления пеллет </a:t>
            </a:r>
            <a:br>
              <a:rPr lang="ru-RU" sz="3600" dirty="0" smtClean="0"/>
            </a:br>
            <a:r>
              <a:rPr lang="ru-RU" sz="3600" dirty="0" smtClean="0"/>
              <a:t>из различных видов сырья.</a:t>
            </a:r>
            <a:br>
              <a:rPr lang="ru-RU" sz="3600" dirty="0" smtClean="0"/>
            </a:br>
            <a:r>
              <a:rPr lang="ru-RU" sz="3600" dirty="0" smtClean="0"/>
              <a:t>Гранулирующий пресс </a:t>
            </a:r>
            <a:r>
              <a:rPr lang="en-US" sz="3600" dirty="0" smtClean="0"/>
              <a:t> - 2</a:t>
            </a:r>
            <a:r>
              <a:rPr lang="ru-RU" sz="3600" dirty="0" smtClean="0"/>
              <a:t>.0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4788" y="4822620"/>
            <a:ext cx="7766936" cy="109689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ООО </a:t>
            </a:r>
            <a:r>
              <a:rPr lang="ru-RU" dirty="0" smtClean="0"/>
              <a:t>«</a:t>
            </a:r>
            <a:r>
              <a:rPr lang="ru-RU" dirty="0" err="1" smtClean="0"/>
              <a:t>ЭкоТермПеллетСервис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579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685" y="140043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ТЕХНОЛОГИЧЕСКАЯ ЛИНИЯ ПО ИЗГОТОВЛЕНИЮ ПЕЛЛЕТ</a:t>
            </a: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11" y="1402707"/>
            <a:ext cx="6932816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09611" y="5535828"/>
            <a:ext cx="71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МЫ ПРЕДЛАГАЕМ ВЕСЬ КОМПЛЕКТ ОБОРУДОВАНИЯ ЛИНИИ </a:t>
            </a:r>
          </a:p>
          <a:p>
            <a:pPr algn="ctr"/>
            <a:r>
              <a:rPr lang="ru-RU" dirty="0" smtClean="0"/>
              <a:t>ПО ИЗГОТОВЛЕНИЮ ГРАНУЛ ИЗ РАЗЛИЧНЫХ ВИДОВ СЫРЬЯ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1053" y="450156"/>
            <a:ext cx="4355984" cy="5497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Впервые в России гранулирующий пресс </a:t>
            </a:r>
            <a:r>
              <a:rPr lang="en-US" sz="4000" b="1" dirty="0" smtClean="0"/>
              <a:t>OGM - </a:t>
            </a:r>
            <a:r>
              <a:rPr lang="ru-RU" sz="4000" b="1" dirty="0" smtClean="0"/>
              <a:t> 2.0</a:t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dirty="0" smtClean="0"/>
              <a:t>изготовленный АО «Радвилишкский машиностроительный завод»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1988" y="1474378"/>
            <a:ext cx="6196537" cy="4148095"/>
          </a:xfrm>
        </p:spPr>
      </p:pic>
      <p:sp>
        <p:nvSpPr>
          <p:cNvPr id="5" name="TextBox 4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961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175" y="240330"/>
            <a:ext cx="7841556" cy="56109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Технические характеристики</a:t>
            </a:r>
            <a:r>
              <a:rPr lang="en-US" sz="2800" b="1" dirty="0" smtClean="0"/>
              <a:t> OGM – 2</a:t>
            </a:r>
            <a:r>
              <a:rPr lang="ru-RU" sz="2800" b="1" dirty="0" smtClean="0"/>
              <a:t>.0  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1" y="3376755"/>
            <a:ext cx="4743922" cy="31756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2701" y="1200775"/>
            <a:ext cx="2720118" cy="2110835"/>
          </a:xfrm>
        </p:spPr>
        <p:txBody>
          <a:bodyPr numCol="1" spcCol="180000">
            <a:noAutofit/>
          </a:bodyPr>
          <a:lstStyle/>
          <a:p>
            <a:r>
              <a:rPr lang="ru-RU" sz="1800" dirty="0" smtClean="0"/>
              <a:t>Габариты пресса:</a:t>
            </a:r>
          </a:p>
          <a:p>
            <a:r>
              <a:rPr lang="ru-RU" sz="1800" dirty="0" smtClean="0"/>
              <a:t>-длина: 4624 мм</a:t>
            </a:r>
          </a:p>
          <a:p>
            <a:r>
              <a:rPr lang="ru-RU" sz="1800" dirty="0" smtClean="0"/>
              <a:t>-ширина: 1224 мм.</a:t>
            </a:r>
          </a:p>
          <a:p>
            <a:r>
              <a:rPr lang="ru-RU" sz="1800" dirty="0" smtClean="0"/>
              <a:t>-высота: 2810 мм.</a:t>
            </a:r>
          </a:p>
          <a:p>
            <a:r>
              <a:rPr lang="ru-RU" sz="1800" dirty="0" smtClean="0"/>
              <a:t>-масса: 3600 кг.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2782" y="4232300"/>
            <a:ext cx="4290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Производительность:</a:t>
            </a:r>
          </a:p>
          <a:p>
            <a:r>
              <a:rPr lang="ru-RU" dirty="0"/>
              <a:t>-солома – до 2000 кг. пеллет в час</a:t>
            </a:r>
          </a:p>
          <a:p>
            <a:r>
              <a:rPr lang="ru-RU" dirty="0"/>
              <a:t>-опилки – до 1800 кг. пеллет в час</a:t>
            </a:r>
          </a:p>
          <a:p>
            <a:r>
              <a:rPr lang="ru-RU" dirty="0"/>
              <a:t>-травяная мука – 3500 кг. пеллет в час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33479" y="1240530"/>
            <a:ext cx="77179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Мощность электрических двигателей:</a:t>
            </a:r>
          </a:p>
          <a:p>
            <a:r>
              <a:rPr lang="ru-RU" dirty="0"/>
              <a:t>-Пресс-редуктор: 132 </a:t>
            </a:r>
            <a:r>
              <a:rPr lang="ru-RU" dirty="0" smtClean="0"/>
              <a:t>кВт</a:t>
            </a:r>
            <a:endParaRPr lang="ru-RU" dirty="0"/>
          </a:p>
          <a:p>
            <a:r>
              <a:rPr lang="ru-RU" dirty="0"/>
              <a:t>-Мотор-редуктор (питатель пресса): 3 кВт</a:t>
            </a:r>
          </a:p>
          <a:p>
            <a:r>
              <a:rPr lang="ru-RU" dirty="0"/>
              <a:t>-</a:t>
            </a:r>
            <a:r>
              <a:rPr lang="ru-RU" dirty="0" smtClean="0"/>
              <a:t>мотор-редуктор </a:t>
            </a:r>
            <a:r>
              <a:rPr lang="ru-RU" dirty="0"/>
              <a:t>(привод ножей для обламывания гранул): 0,37 кВт</a:t>
            </a:r>
          </a:p>
          <a:p>
            <a:r>
              <a:rPr lang="ru-RU" dirty="0"/>
              <a:t>-мотор-редуктор (дозатор): 1,5 кВт</a:t>
            </a:r>
          </a:p>
          <a:p>
            <a:r>
              <a:rPr lang="ru-RU" dirty="0"/>
              <a:t>-</a:t>
            </a:r>
            <a:r>
              <a:rPr lang="ru-RU" dirty="0" smtClean="0"/>
              <a:t>электрический  </a:t>
            </a:r>
            <a:r>
              <a:rPr lang="ru-RU" dirty="0"/>
              <a:t>двигатель (смеситель) : 2,2 кВт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73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853" y="1433383"/>
            <a:ext cx="3854528" cy="403654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Одной из особенностей гранулирующего пресса </a:t>
            </a:r>
            <a:r>
              <a:rPr lang="en-US" sz="2800" dirty="0" smtClean="0"/>
              <a:t>OGM </a:t>
            </a:r>
            <a:r>
              <a:rPr lang="ru-RU" sz="2800" dirty="0" smtClean="0"/>
              <a:t>2.0 является  движение роллеров относительно неподвижной матрицы.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21" y="1545128"/>
            <a:ext cx="6146003" cy="4114266"/>
          </a:xfrm>
        </p:spPr>
      </p:pic>
      <p:sp>
        <p:nvSpPr>
          <p:cNvPr id="7" name="TextBox 6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51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686" y="4771081"/>
            <a:ext cx="5782963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Изготовление пеллет из соломы на гранулирующем прессе </a:t>
            </a:r>
            <a:r>
              <a:rPr lang="en-US" sz="2800" b="1" dirty="0" smtClean="0"/>
              <a:t>OGM</a:t>
            </a:r>
            <a:r>
              <a:rPr lang="ru-RU" sz="2800" b="1" dirty="0" smtClean="0"/>
              <a:t>- 2.0  в г. Шауляй (Литва)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19" y="83349"/>
            <a:ext cx="6779570" cy="45383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08" y="4878575"/>
            <a:ext cx="2932670" cy="1718340"/>
          </a:xfrm>
        </p:spPr>
      </p:pic>
      <p:sp>
        <p:nvSpPr>
          <p:cNvPr id="8" name="TextBox 7"/>
          <p:cNvSpPr txBox="1"/>
          <p:nvPr/>
        </p:nvSpPr>
        <p:spPr>
          <a:xfrm>
            <a:off x="8779117" y="6519743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86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32938" y="4879544"/>
            <a:ext cx="8596668" cy="18095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Позвоните </a:t>
            </a:r>
            <a:r>
              <a:rPr lang="ru-RU" dirty="0"/>
              <a:t>нам, и мы </a:t>
            </a:r>
            <a:r>
              <a:rPr lang="ru-RU" dirty="0" smtClean="0"/>
              <a:t>подберем </a:t>
            </a:r>
            <a:r>
              <a:rPr lang="ru-RU" dirty="0"/>
              <a:t>оптимальный комплект оборудования </a:t>
            </a:r>
            <a:r>
              <a:rPr lang="ru-RU" dirty="0" smtClean="0"/>
              <a:t>для Вашего </a:t>
            </a:r>
            <a:r>
              <a:rPr lang="ru-RU" dirty="0"/>
              <a:t>бизнеса!</a:t>
            </a:r>
            <a:br>
              <a:rPr lang="ru-RU" dirty="0"/>
            </a:br>
            <a:endParaRPr lang="ru-RU" dirty="0"/>
          </a:p>
        </p:txBody>
      </p:sp>
      <p:sp>
        <p:nvSpPr>
          <p:cNvPr id="1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1319" y="641169"/>
            <a:ext cx="1142588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Официальный представитель АО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Радвилишкский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машиностроительный завод» 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ЭкоТермПеллетСервис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170024, г. Тверь, проспект 50 лет Октября, д. 3Б, ком. 508б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Телефон  +7 980 627 15 75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etps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лого 4 (2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8" t="31068" r="36755" b="31300"/>
          <a:stretch>
            <a:fillRect/>
          </a:stretch>
        </p:blipFill>
        <p:spPr bwMode="auto">
          <a:xfrm>
            <a:off x="181704" y="743740"/>
            <a:ext cx="1943658" cy="1702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467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48424" y="2119308"/>
            <a:ext cx="8484221" cy="164630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8424" y="5032308"/>
            <a:ext cx="7766936" cy="18256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ООО </a:t>
            </a:r>
            <a:r>
              <a:rPr lang="ru-RU" dirty="0"/>
              <a:t>«</a:t>
            </a:r>
            <a:r>
              <a:rPr lang="ru-RU" dirty="0" err="1" smtClean="0"/>
              <a:t>ЭкоТермПеллетСервис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9214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69096" y="420129"/>
            <a:ext cx="8596668" cy="421777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ЦЕЛЬ:  </a:t>
            </a:r>
            <a:br>
              <a:rPr lang="ru-RU" dirty="0" smtClean="0"/>
            </a:br>
            <a:r>
              <a:rPr lang="ru-RU" sz="3100" dirty="0" smtClean="0"/>
              <a:t>Показать реальную  возможность </a:t>
            </a:r>
            <a:br>
              <a:rPr lang="ru-RU" sz="3100" dirty="0" smtClean="0"/>
            </a:br>
            <a:r>
              <a:rPr lang="ru-RU" sz="3100" dirty="0" smtClean="0"/>
              <a:t>         получения прибыли </a:t>
            </a:r>
            <a:br>
              <a:rPr lang="ru-RU" sz="3100" dirty="0" smtClean="0"/>
            </a:br>
            <a:r>
              <a:rPr lang="ru-RU" sz="3100" dirty="0"/>
              <a:t>в течение длительного </a:t>
            </a:r>
            <a:r>
              <a:rPr lang="ru-RU" sz="3100" dirty="0" smtClean="0"/>
              <a:t>времени,</a:t>
            </a:r>
            <a:br>
              <a:rPr lang="ru-RU" sz="3100" dirty="0" smtClean="0"/>
            </a:br>
            <a:r>
              <a:rPr lang="ru-RU" sz="3100" dirty="0" smtClean="0"/>
              <a:t>при переработке отходов  (опилок),</a:t>
            </a:r>
            <a:br>
              <a:rPr lang="ru-RU" sz="3100" dirty="0" smtClean="0"/>
            </a:br>
            <a:r>
              <a:rPr lang="ru-RU" sz="3100" dirty="0" smtClean="0"/>
              <a:t>с минимальными затратами на оборудование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318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необходимо, чтобы зарабатывать на опилках?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2642515" cy="3880773"/>
          </a:xfrm>
        </p:spPr>
        <p:txBody>
          <a:bodyPr/>
          <a:lstStyle/>
          <a:p>
            <a:r>
              <a:rPr lang="ru-RU" dirty="0"/>
              <a:t>Сырьевая </a:t>
            </a:r>
            <a:r>
              <a:rPr lang="ru-RU" dirty="0" smtClean="0"/>
              <a:t>база </a:t>
            </a:r>
            <a:endParaRPr lang="ru-RU" dirty="0"/>
          </a:p>
          <a:p>
            <a:r>
              <a:rPr lang="ru-RU" dirty="0" smtClean="0"/>
              <a:t>Участок земли</a:t>
            </a:r>
          </a:p>
          <a:p>
            <a:r>
              <a:rPr lang="ru-RU" dirty="0" smtClean="0"/>
              <a:t>Оборудование</a:t>
            </a:r>
          </a:p>
          <a:p>
            <a:r>
              <a:rPr lang="ru-RU" dirty="0" smtClean="0"/>
              <a:t>Сотрудники</a:t>
            </a:r>
          </a:p>
          <a:p>
            <a:r>
              <a:rPr lang="ru-RU" dirty="0" smtClean="0"/>
              <a:t>Сервис</a:t>
            </a:r>
          </a:p>
          <a:p>
            <a:r>
              <a:rPr lang="ru-RU" dirty="0" smtClean="0"/>
              <a:t>финансирование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7" b="5904"/>
          <a:stretch/>
        </p:blipFill>
        <p:spPr>
          <a:xfrm>
            <a:off x="4135396" y="1571653"/>
            <a:ext cx="5138606" cy="4771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882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Пример: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776" y="1930400"/>
            <a:ext cx="3276829" cy="3880773"/>
          </a:xfrm>
        </p:spPr>
        <p:txBody>
          <a:bodyPr/>
          <a:lstStyle/>
          <a:p>
            <a:r>
              <a:rPr lang="ru-RU" dirty="0" smtClean="0"/>
              <a:t>112</a:t>
            </a:r>
          </a:p>
          <a:p>
            <a:pPr marL="0" indent="0">
              <a:buNone/>
            </a:pPr>
            <a:r>
              <a:rPr lang="ru-RU" dirty="0" smtClean="0"/>
              <a:t>деревообрабатывающих </a:t>
            </a:r>
          </a:p>
          <a:p>
            <a:pPr marL="0" indent="0">
              <a:buNone/>
            </a:pPr>
            <a:r>
              <a:rPr lang="ru-RU" dirty="0" smtClean="0"/>
              <a:t>предприятий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Московской области</a:t>
            </a:r>
          </a:p>
        </p:txBody>
      </p:sp>
      <p:pic>
        <p:nvPicPr>
          <p:cNvPr id="4" name="Рисунок 3" descr="C:\Users\User\Desktop\Презентация\IMG_26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35" y="758626"/>
            <a:ext cx="7165769" cy="54444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230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1149" y="223706"/>
            <a:ext cx="6634774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Оборудование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предназначено для </a:t>
            </a:r>
            <a:b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производства гранул из: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5289" y="2190459"/>
            <a:ext cx="4141801" cy="42072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Древесных опилок </a:t>
            </a:r>
          </a:p>
          <a:p>
            <a:r>
              <a:rPr lang="ru-RU" dirty="0" smtClean="0"/>
              <a:t>Торфа</a:t>
            </a:r>
          </a:p>
          <a:p>
            <a:r>
              <a:rPr lang="ru-RU" dirty="0" smtClean="0"/>
              <a:t>Лузги подсолнечника</a:t>
            </a:r>
          </a:p>
          <a:p>
            <a:r>
              <a:rPr lang="ru-RU" dirty="0" smtClean="0"/>
              <a:t>Соломы</a:t>
            </a:r>
          </a:p>
          <a:p>
            <a:endParaRPr lang="ru-RU" dirty="0" smtClean="0"/>
          </a:p>
          <a:p>
            <a:r>
              <a:rPr lang="ru-RU" dirty="0"/>
              <a:t>К</a:t>
            </a:r>
            <a:r>
              <a:rPr lang="ru-RU" dirty="0" smtClean="0"/>
              <a:t>омбинированных кормов</a:t>
            </a:r>
          </a:p>
          <a:p>
            <a:r>
              <a:rPr lang="ru-RU" dirty="0"/>
              <a:t>Травяной муки</a:t>
            </a:r>
          </a:p>
          <a:p>
            <a:r>
              <a:rPr lang="ru-RU" dirty="0" smtClean="0"/>
              <a:t>Зерновых отрубей </a:t>
            </a:r>
          </a:p>
          <a:p>
            <a:r>
              <a:rPr lang="ru-RU" dirty="0" smtClean="0"/>
              <a:t>Отходов </a:t>
            </a:r>
            <a:r>
              <a:rPr lang="ru-RU" dirty="0"/>
              <a:t>сахарного </a:t>
            </a:r>
            <a:r>
              <a:rPr lang="ru-RU" dirty="0" smtClean="0"/>
              <a:t>производства</a:t>
            </a:r>
          </a:p>
          <a:p>
            <a:endParaRPr lang="ru-RU" dirty="0" smtClean="0"/>
          </a:p>
          <a:p>
            <a:r>
              <a:rPr lang="ru-RU" dirty="0" err="1" smtClean="0"/>
              <a:t>Битумо</a:t>
            </a:r>
            <a:r>
              <a:rPr lang="ru-RU" dirty="0" smtClean="0"/>
              <a:t>-мастичной </a:t>
            </a:r>
            <a:r>
              <a:rPr lang="ru-RU" dirty="0" smtClean="0"/>
              <a:t>смеси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"/>
          <a:stretch/>
        </p:blipFill>
        <p:spPr>
          <a:xfrm>
            <a:off x="690281" y="223706"/>
            <a:ext cx="3931146" cy="6203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545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17" y="273108"/>
            <a:ext cx="9506901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данные </a:t>
            </a:r>
            <a:r>
              <a:rPr lang="ru-RU" dirty="0" smtClean="0"/>
              <a:t>пресс-гранулятора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</a:t>
            </a:r>
            <a:r>
              <a:rPr lang="en-US" dirty="0" smtClean="0"/>
              <a:t>G</a:t>
            </a:r>
            <a:r>
              <a:rPr lang="ru-RU" dirty="0" smtClean="0"/>
              <a:t>М-1,5А</a:t>
            </a:r>
            <a:r>
              <a:rPr lang="ru-RU" dirty="0"/>
              <a:t>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217" y="1585519"/>
            <a:ext cx="7134928" cy="52724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производительность </a:t>
            </a:r>
            <a:r>
              <a:rPr lang="ru-RU" dirty="0"/>
              <a:t>при гранулировании опилок - до 1,1 т/ч, </a:t>
            </a:r>
          </a:p>
          <a:p>
            <a:r>
              <a:rPr lang="ru-RU" dirty="0"/>
              <a:t>при гранулировании лузги, соломы – до 1,3т/ч, </a:t>
            </a:r>
          </a:p>
          <a:p>
            <a:r>
              <a:rPr lang="ru-RU" dirty="0"/>
              <a:t>при гранулировании комбикорма, сахарных отходов – до 1,5 т/ч.</a:t>
            </a:r>
          </a:p>
          <a:p>
            <a:r>
              <a:rPr lang="ru-RU" dirty="0"/>
              <a:t>Производительность оборудования зависит от гранулируемого материала и избранной матрицы. </a:t>
            </a:r>
          </a:p>
          <a:p>
            <a:r>
              <a:rPr lang="ru-RU" dirty="0"/>
              <a:t>Диаметр отверстий матрицы гранулятора, (мм)   -  1,8-25</a:t>
            </a:r>
          </a:p>
          <a:p>
            <a:r>
              <a:rPr lang="ru-RU" dirty="0"/>
              <a:t>Габаритные размеры (длина/ширина/высота), м   -  4,1/3,8/5,6</a:t>
            </a:r>
          </a:p>
          <a:p>
            <a:r>
              <a:rPr lang="ru-RU" dirty="0"/>
              <a:t>Масса, кг - 4900</a:t>
            </a:r>
            <a:br>
              <a:rPr lang="ru-RU" dirty="0"/>
            </a:br>
            <a:r>
              <a:rPr lang="ru-RU" dirty="0"/>
              <a:t>Суммарная установленная мощность электродвигателей – 99 кВт. </a:t>
            </a:r>
            <a:br>
              <a:rPr lang="ru-RU" dirty="0"/>
            </a:br>
            <a:r>
              <a:rPr lang="ru-RU" dirty="0"/>
              <a:t>Связывающее вещество – вода. </a:t>
            </a:r>
          </a:p>
          <a:p>
            <a:r>
              <a:rPr lang="ru-RU" dirty="0"/>
              <a:t>Литой, чугунный корпус, автоматическая система смазки, подшипниковые узлы от SKF, матрица GRAF (Германия) — отличительные черты литовских оригинальных </a:t>
            </a:r>
            <a:r>
              <a:rPr lang="ru-RU" dirty="0" err="1"/>
              <a:t>грануляторов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46482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16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0285" y="37070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ПОЧЕМУ НАШИ ПАРТНЕРЫ ВЫБИРАЮТ </a:t>
            </a:r>
            <a:br>
              <a:rPr lang="ru-RU" sz="2800" dirty="0" smtClean="0"/>
            </a:br>
            <a:r>
              <a:rPr lang="ru-RU" sz="2800" dirty="0" smtClean="0"/>
              <a:t>ПРЕСС-ГРАНУЛЯТОР </a:t>
            </a:r>
            <a:r>
              <a:rPr lang="en-US" sz="2800" dirty="0" smtClean="0"/>
              <a:t>OGM-1,5A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РАДВИЛИШКСКОГО  ЗАВОДА: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87491" y="2271271"/>
            <a:ext cx="2908427" cy="3532384"/>
          </a:xfrm>
        </p:spPr>
        <p:txBody>
          <a:bodyPr/>
          <a:lstStyle/>
          <a:p>
            <a:r>
              <a:rPr lang="ru-RU" sz="2000" dirty="0" smtClean="0"/>
              <a:t>СООТВЕТСТВИЕ СТАНДАРТАМ</a:t>
            </a:r>
          </a:p>
          <a:p>
            <a:r>
              <a:rPr lang="ru-RU" sz="2000" dirty="0" smtClean="0"/>
              <a:t>КАЧЕСТВО</a:t>
            </a:r>
          </a:p>
          <a:p>
            <a:r>
              <a:rPr lang="ru-RU" sz="2000" dirty="0" smtClean="0"/>
              <a:t>УДОБСТВО И ПРОСТОТА ИСПОЛЬЗОВАНИЯ</a:t>
            </a:r>
          </a:p>
          <a:p>
            <a:r>
              <a:rPr lang="ru-RU" sz="2000" dirty="0" smtClean="0"/>
              <a:t>ДОВЕРИЕ К ПРОИЗВОДИТЕЛЮ</a:t>
            </a:r>
            <a:endParaRPr lang="ru-RU" sz="2000" dirty="0"/>
          </a:p>
          <a:p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88132" y="2277514"/>
            <a:ext cx="3458412" cy="3880773"/>
          </a:xfrm>
        </p:spPr>
        <p:txBody>
          <a:bodyPr>
            <a:normAutofit/>
          </a:bodyPr>
          <a:lstStyle/>
          <a:p>
            <a:r>
              <a:rPr lang="ru-RU" sz="2000" dirty="0"/>
              <a:t>ЭКОНОМИЧНОСТЬ</a:t>
            </a:r>
          </a:p>
          <a:p>
            <a:r>
              <a:rPr lang="ru-RU" sz="2000" dirty="0" smtClean="0"/>
              <a:t>ПРОИЗВОДИТЕЛЬНОСТЬ</a:t>
            </a:r>
          </a:p>
          <a:p>
            <a:r>
              <a:rPr lang="ru-RU" sz="2000" dirty="0" smtClean="0"/>
              <a:t>ОБСЛУЖИВАНИЕ, СЕРВИС</a:t>
            </a:r>
          </a:p>
          <a:p>
            <a:r>
              <a:rPr lang="ru-RU" sz="2000" dirty="0" smtClean="0"/>
              <a:t>НАЛИЧИЕ КОМПЛЕКТУЮЩИХ И ЗАПЧАСТЕЙ</a:t>
            </a:r>
          </a:p>
        </p:txBody>
      </p:sp>
      <p:pic>
        <p:nvPicPr>
          <p:cNvPr id="7" name="Рисунок 6" descr="C:\Users\User\Desktop\Для сайта\БАНЕР\IMG_36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18" y="2196389"/>
            <a:ext cx="2886075" cy="30251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340663" y="5487518"/>
            <a:ext cx="4035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3200" dirty="0" smtClean="0"/>
              <a:t>ГЛАВНОЕ   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НАДЕЖНОСТЬ!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360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Будьте внимательны к приобретаемому </a:t>
            </a:r>
            <a:r>
              <a:rPr lang="ru-RU" sz="6700" i="1" dirty="0" smtClean="0">
                <a:latin typeface="Segoe Print" panose="02000600000000000000" pitchFamily="2" charset="0"/>
              </a:rPr>
              <a:t>н</a:t>
            </a:r>
            <a:r>
              <a:rPr lang="ru-RU" sz="6700" i="1" dirty="0" smtClean="0">
                <a:latin typeface="Arial Narrow" panose="020B0606020202030204" pitchFamily="34" charset="0"/>
              </a:rPr>
              <a:t>еор</a:t>
            </a:r>
            <a:r>
              <a:rPr lang="ru-RU" sz="6700" i="1" dirty="0" smtClean="0">
                <a:latin typeface="Comic Sans MS" panose="030F0702030302020204" pitchFamily="66" charset="0"/>
              </a:rPr>
              <a:t>игин</a:t>
            </a:r>
            <a:r>
              <a:rPr lang="ru-RU" sz="6700" i="1" dirty="0" smtClean="0">
                <a:latin typeface="Segoe Print" panose="02000600000000000000" pitchFamily="2" charset="0"/>
              </a:rPr>
              <a:t>аль</a:t>
            </a:r>
            <a:r>
              <a:rPr lang="ru-RU" sz="6700" b="1" i="1" dirty="0" smtClean="0">
                <a:latin typeface="Arial Narrow" panose="020B0606020202030204" pitchFamily="34" charset="0"/>
              </a:rPr>
              <a:t>но</a:t>
            </a:r>
            <a:r>
              <a:rPr lang="ru-RU" sz="6700" i="1" dirty="0" smtClean="0">
                <a:latin typeface="Segoe Print" panose="02000600000000000000" pitchFamily="2" charset="0"/>
              </a:rPr>
              <a:t>му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оборудованию: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1434" y="2588955"/>
            <a:ext cx="4614234" cy="388077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b="1" dirty="0"/>
              <a:t>Главный вал редуктора </a:t>
            </a:r>
            <a:endParaRPr lang="ru-RU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/>
              <a:t>он </a:t>
            </a:r>
            <a:r>
              <a:rPr lang="ru-RU" b="1" dirty="0"/>
              <a:t>же </a:t>
            </a:r>
            <a:r>
              <a:rPr lang="ru-RU" b="1" dirty="0" smtClean="0"/>
              <a:t>План-шайба</a:t>
            </a:r>
            <a:r>
              <a:rPr lang="ru-RU" dirty="0" smtClean="0"/>
              <a:t>.</a:t>
            </a:r>
            <a:r>
              <a:rPr lang="ru-RU" b="1" i="1" dirty="0"/>
              <a:t> </a:t>
            </a:r>
            <a:endParaRPr lang="ru-RU" b="1" i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b="1" i="1" dirty="0" smtClean="0"/>
              <a:t>     (</a:t>
            </a:r>
            <a:r>
              <a:rPr lang="ru-RU" sz="1200" b="1" i="1" dirty="0" smtClean="0"/>
              <a:t>Низкое качество стали</a:t>
            </a:r>
            <a:r>
              <a:rPr lang="ru-RU" sz="1200" b="1" i="1" dirty="0"/>
              <a:t>.</a:t>
            </a:r>
            <a:endParaRPr lang="ru-RU" sz="1200" dirty="0"/>
          </a:p>
          <a:p>
            <a:pPr lvl="0">
              <a:spcBef>
                <a:spcPts val="0"/>
              </a:spcBef>
            </a:pPr>
            <a:r>
              <a:rPr lang="ru-RU" sz="1200" b="1" i="1" dirty="0"/>
              <a:t>Низкое качество обработки.</a:t>
            </a:r>
            <a:endParaRPr lang="ru-RU" sz="1200" dirty="0"/>
          </a:p>
          <a:p>
            <a:pPr lvl="0">
              <a:spcBef>
                <a:spcPts val="0"/>
              </a:spcBef>
            </a:pPr>
            <a:r>
              <a:rPr lang="ru-RU" sz="1200" b="1" i="1" dirty="0" smtClean="0"/>
              <a:t>Нарушение </a:t>
            </a:r>
            <a:r>
              <a:rPr lang="ru-RU" sz="1200" b="1" i="1" dirty="0"/>
              <a:t>технологии сборки (не как в </a:t>
            </a:r>
            <a:r>
              <a:rPr lang="ru-RU" sz="1200" b="1" i="1" dirty="0" err="1"/>
              <a:t>Радвилишксе</a:t>
            </a:r>
            <a:r>
              <a:rPr lang="ru-RU" b="1" i="1" dirty="0" smtClean="0"/>
              <a:t>)</a:t>
            </a:r>
            <a:r>
              <a:rPr lang="ru-RU" dirty="0" smtClean="0"/>
              <a:t>.</a:t>
            </a:r>
          </a:p>
          <a:p>
            <a:pPr lvl="0">
              <a:spcBef>
                <a:spcPts val="0"/>
              </a:spcBef>
            </a:pP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b="1" dirty="0"/>
              <a:t>Шестерни редуктора О</a:t>
            </a:r>
            <a:r>
              <a:rPr lang="en-US" b="1" dirty="0"/>
              <a:t>G</a:t>
            </a:r>
            <a:r>
              <a:rPr lang="ru-RU" b="1" dirty="0"/>
              <a:t>М-1.5</a:t>
            </a:r>
            <a:r>
              <a:rPr lang="ru-RU" dirty="0"/>
              <a:t> </a:t>
            </a: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dirty="0" smtClean="0"/>
              <a:t>(</a:t>
            </a:r>
            <a:r>
              <a:rPr lang="ru-RU" sz="1200" dirty="0" smtClean="0"/>
              <a:t>низкая твердость стали</a:t>
            </a:r>
            <a:r>
              <a:rPr lang="ru-RU" dirty="0" smtClean="0"/>
              <a:t>)</a:t>
            </a:r>
          </a:p>
          <a:p>
            <a:pPr lvl="0">
              <a:spcBef>
                <a:spcPts val="0"/>
              </a:spcBef>
            </a:pP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b="1" dirty="0"/>
              <a:t>Плиты прессующего узла</a:t>
            </a:r>
            <a:r>
              <a:rPr lang="ru-RU" dirty="0"/>
              <a:t> </a:t>
            </a:r>
            <a:r>
              <a:rPr lang="ru-RU" b="1" dirty="0"/>
              <a:t>О</a:t>
            </a:r>
            <a:r>
              <a:rPr lang="en-US" b="1" dirty="0"/>
              <a:t>G</a:t>
            </a:r>
            <a:r>
              <a:rPr lang="ru-RU" b="1" dirty="0" smtClean="0"/>
              <a:t>М-1.5</a:t>
            </a:r>
            <a:r>
              <a:rPr lang="en-US" b="1" dirty="0" smtClean="0"/>
              <a:t> (</a:t>
            </a:r>
            <a:r>
              <a:rPr lang="ru-RU" sz="1200" b="1" i="1" dirty="0"/>
              <a:t>Низкое качество стали</a:t>
            </a:r>
            <a:r>
              <a:rPr lang="ru-RU" sz="1200" b="1" i="1" dirty="0" smtClean="0"/>
              <a:t>.</a:t>
            </a:r>
            <a:r>
              <a:rPr lang="en-US" b="1" i="1" dirty="0" smtClean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1685" y="2588955"/>
            <a:ext cx="4291913" cy="3880773"/>
          </a:xfrm>
        </p:spPr>
        <p:txBody>
          <a:bodyPr/>
          <a:lstStyle/>
          <a:p>
            <a:r>
              <a:rPr lang="ru-RU" b="1" dirty="0"/>
              <a:t>Защитный механизм (не оригинальный и изготовленный с учетом экономии на металле) </a:t>
            </a:r>
            <a:r>
              <a:rPr lang="ru-RU" dirty="0"/>
              <a:t> </a:t>
            </a:r>
            <a:r>
              <a:rPr lang="ru-RU" sz="1200" dirty="0"/>
              <a:t>слишком слабый для многократных срабатываний</a:t>
            </a:r>
          </a:p>
          <a:p>
            <a:r>
              <a:rPr lang="ru-RU" b="1" dirty="0" smtClean="0"/>
              <a:t>Упрощенная система смазки (</a:t>
            </a:r>
            <a:r>
              <a:rPr lang="ru-RU" sz="1200" b="1" dirty="0" smtClean="0"/>
              <a:t>вместо подкачивающего насоса – разбрызгивающая лопатка на  валу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Увеличенная мощность привода (</a:t>
            </a:r>
            <a:r>
              <a:rPr lang="ru-RU" sz="1200" b="1" dirty="0" smtClean="0"/>
              <a:t>вместо 75 кВт – 90, 110 и даже 132 кВт 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00176" y="6397719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0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Чтобы избежать проблем при работе производства по изготовлению пеллет: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8827"/>
            <a:ext cx="9191596" cy="3880773"/>
          </a:xfrm>
        </p:spPr>
        <p:txBody>
          <a:bodyPr/>
          <a:lstStyle/>
          <a:p>
            <a:r>
              <a:rPr lang="ru-RU" dirty="0" smtClean="0"/>
              <a:t>До приобретения оборудования подготовьте проект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21" y="2787416"/>
            <a:ext cx="7372865" cy="37152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400176" y="6483523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</a:t>
            </a:r>
            <a:r>
              <a:rPr lang="ru-RU" dirty="0" err="1"/>
              <a:t>ЭкоТермПеллетСервис</a:t>
            </a:r>
            <a:r>
              <a:rPr lang="ru-RU" dirty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312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</TotalTime>
  <Words>459</Words>
  <Application>Microsoft Office PowerPoint</Application>
  <PresentationFormat>Широкоэкранный</PresentationFormat>
  <Paragraphs>115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Comic Sans MS</vt:lpstr>
      <vt:lpstr>Segoe Print</vt:lpstr>
      <vt:lpstr>Trebuchet MS</vt:lpstr>
      <vt:lpstr>Wingdings 3</vt:lpstr>
      <vt:lpstr>Грань</vt:lpstr>
      <vt:lpstr>Использование технологической  линии  и  пресс-гранулятора OGM-1,5А Радвилшкского машиносторительного завода  для изготовления пеллет  из различных видов сырья. Гранулирующий пресс  - 2.0 </vt:lpstr>
      <vt:lpstr> ЦЕЛЬ:   Показать реальную  возможность           получения прибыли  в течение длительного времени, при переработке отходов  (опилок), с минимальными затратами на оборудование  </vt:lpstr>
      <vt:lpstr>Что необходимо, чтобы зарабатывать на опилках?</vt:lpstr>
      <vt:lpstr>Пример:</vt:lpstr>
      <vt:lpstr>Оборудование  предназначено для  производства гранул из:</vt:lpstr>
      <vt:lpstr>Основные данные пресс-гранулятора  ОGМ-1,5А:  </vt:lpstr>
      <vt:lpstr>ПОЧЕМУ НАШИ ПАРТНЕРЫ ВЫБИРАЮТ  ПРЕСС-ГРАНУЛЯТОР OGM-1,5A  РАДВИЛИШКСКОГО  ЗАВОДА:</vt:lpstr>
      <vt:lpstr>Будьте внимательны к приобретаемому неоригинальному  оборудованию: </vt:lpstr>
      <vt:lpstr>Чтобы избежать проблем при работе производства по изготовлению пеллет:</vt:lpstr>
      <vt:lpstr>ТЕХНОЛОГИЧЕСКАЯ ЛИНИЯ ПО ИЗГОТОВЛЕНИЮ ПЕЛЛЕТ</vt:lpstr>
      <vt:lpstr>Впервые в России гранулирующий пресс OGM -  2.0   изготовленный АО «Радвилишкский машиностроительный завод» </vt:lpstr>
      <vt:lpstr>Технические характеристики OGM – 2.0  </vt:lpstr>
      <vt:lpstr>Одной из особенностей гранулирующего пресса OGM 2.0 является  движение роллеров относительно неподвижной матрицы.</vt:lpstr>
      <vt:lpstr>Изготовление пеллет из соломы на гранулирующем прессе OGM- 2.0  в г. Шауляй (Литва)</vt:lpstr>
      <vt:lpstr>Позвоните нам, и мы подберем оптимальный комплект оборудования для Вашего бизнеса!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ПРЕСС-ГРАНУЛЯТОР OGM-1,5A</dc:title>
  <dc:creator>User</dc:creator>
  <cp:lastModifiedBy>User</cp:lastModifiedBy>
  <cp:revision>42</cp:revision>
  <dcterms:created xsi:type="dcterms:W3CDTF">2018-04-21T14:35:45Z</dcterms:created>
  <dcterms:modified xsi:type="dcterms:W3CDTF">2018-10-16T19:22:30Z</dcterms:modified>
</cp:coreProperties>
</file>