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24" r:id="rId2"/>
    <p:sldId id="466" r:id="rId3"/>
    <p:sldId id="455" r:id="rId4"/>
    <p:sldId id="459" r:id="rId5"/>
    <p:sldId id="438" r:id="rId6"/>
    <p:sldId id="446" r:id="rId7"/>
    <p:sldId id="452" r:id="rId8"/>
    <p:sldId id="442" r:id="rId9"/>
    <p:sldId id="460" r:id="rId10"/>
    <p:sldId id="463" r:id="rId11"/>
    <p:sldId id="464" r:id="rId12"/>
    <p:sldId id="467" r:id="rId13"/>
    <p:sldId id="426" r:id="rId14"/>
  </p:sldIdLst>
  <p:sldSz cx="9144000" cy="6858000" type="screen4x3"/>
  <p:notesSz cx="6858000" cy="9144000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A7FB85"/>
    <a:srgbClr val="1BD816"/>
    <a:srgbClr val="006600"/>
    <a:srgbClr val="55ED51"/>
    <a:srgbClr val="17BD13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59" autoAdjust="0"/>
  </p:normalViewPr>
  <p:slideViewPr>
    <p:cSldViewPr>
      <p:cViewPr>
        <p:scale>
          <a:sx n="75" d="100"/>
          <a:sy n="75" d="100"/>
        </p:scale>
        <p:origin x="-9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0;&#1088;&#1080;&#1074;&#1086;&#1096;&#1077;&#1080;&#1085;\&#1058;&#1077;&#1082;&#1091;&#1097;&#1072;&#1103;\&#1044;&#1086;&#1082;&#1083;&#1072;&#1076;&#1099;\2016\&#1076;&#1077;&#1082;&#1072;&#1073;&#1088;&#1100;\&#1051;&#1077;&#1089;&#1085;&#1086;&#1081;%20&#1092;&#1086;&#1088;&#1091;&#1084;\&#1041;&#1080;&#1086;&#1090;&#1086;&#1087;&#1083;&#1080;&#1074;&#1086;%20&#1087;&#1086;%20&#1075;&#1086;&#1076;&#1072;&#108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8;&#1080;&#1074;&#1086;&#1096;&#1077;&#1080;&#1085;\&#1058;&#1077;&#1082;&#1091;&#1097;&#1072;&#1103;\&#1041;&#1080;&#1086;&#1090;&#1086;&#1087;&#1083;&#1080;&#1074;&#1086;\&#1041;&#1048;&#1054;&#1069;&#1053;&#1045;&#1056;&#1043;&#1045;&#1058;&#1048;&#1050;&#1040;\2016\&#1086;&#1082;&#1090;&#1103;&#1073;&#1088;&#1100;\&#1043;&#1088;&#1072;&#1092;&#1080;&#1082;%20&#1050;&#1058;&#1050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8;&#1080;&#1074;&#1086;&#1096;&#1077;&#1080;&#1085;\&#1058;&#1077;&#1082;&#1091;&#1097;&#1072;&#1103;\&#1044;&#1086;&#1082;&#1083;&#1072;&#1076;&#1099;\2014\&#1086;&#1082;&#1090;&#1103;&#1073;&#1088;&#1100;\&#1051;&#1077;&#1089;%20&#1080;%20&#1095;&#1077;&#1083;&#1086;&#1074;&#1077;&#1082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cat>
            <c:strRef>
              <c:f>Лист1!$B$4:$B$9</c:f>
              <c:strCache>
                <c:ptCount val="6"/>
                <c:pt idx="0">
                  <c:v>2013г.</c:v>
                </c:pt>
                <c:pt idx="1">
                  <c:v>2014г.</c:v>
                </c:pt>
                <c:pt idx="2">
                  <c:v>2015г.</c:v>
                </c:pt>
                <c:pt idx="3">
                  <c:v>2016г.</c:v>
                </c:pt>
                <c:pt idx="4">
                  <c:v>2017г.</c:v>
                </c:pt>
                <c:pt idx="5">
                  <c:v>2018г.</c:v>
                </c:pt>
              </c:strCache>
            </c:strRef>
          </c:cat>
          <c:val>
            <c:numRef>
              <c:f>Лист1!$C$4:$C$9</c:f>
              <c:numCache>
                <c:formatCode>General</c:formatCode>
                <c:ptCount val="6"/>
                <c:pt idx="0">
                  <c:v>18</c:v>
                </c:pt>
                <c:pt idx="1">
                  <c:v>36</c:v>
                </c:pt>
                <c:pt idx="2">
                  <c:v>87.7</c:v>
                </c:pt>
                <c:pt idx="3">
                  <c:v>95.5</c:v>
                </c:pt>
                <c:pt idx="4">
                  <c:v>115.5</c:v>
                </c:pt>
                <c:pt idx="5">
                  <c:v>222.7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041856"/>
        <c:axId val="58043392"/>
      </c:barChart>
      <c:catAx>
        <c:axId val="58041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ru-RU"/>
          </a:p>
        </c:txPr>
        <c:crossAx val="58043392"/>
        <c:crosses val="autoZero"/>
        <c:auto val="1"/>
        <c:lblAlgn val="ctr"/>
        <c:lblOffset val="100"/>
        <c:noMultiLvlLbl val="0"/>
      </c:catAx>
      <c:valAx>
        <c:axId val="5804339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58041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410906555017258E-2"/>
          <c:y val="0.12668189562312918"/>
          <c:w val="0.93558909344498342"/>
          <c:h val="0.731330161393298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Газ</c:v>
                </c:pt>
              </c:strCache>
            </c:strRef>
          </c:tx>
          <c:invertIfNegative val="0"/>
          <c:cat>
            <c:numRef>
              <c:f>Лист1!$C$2:$H$2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Лист1!$C$3:$H$3</c:f>
            </c:numRef>
          </c:val>
        </c:ser>
        <c:ser>
          <c:idx val="4"/>
          <c:order val="1"/>
          <c:tx>
            <c:strRef>
              <c:f>Лист1!$B$7</c:f>
              <c:strCache>
                <c:ptCount val="1"/>
                <c:pt idx="0">
                  <c:v>Мазут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Лист1!$C$2:$H$2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Лист1!$C$7:$H$7</c:f>
              <c:numCache>
                <c:formatCode>General</c:formatCode>
                <c:ptCount val="6"/>
                <c:pt idx="0">
                  <c:v>51485</c:v>
                </c:pt>
                <c:pt idx="1">
                  <c:v>46336</c:v>
                </c:pt>
                <c:pt idx="2">
                  <c:v>34705</c:v>
                </c:pt>
                <c:pt idx="3">
                  <c:v>21593</c:v>
                </c:pt>
              </c:numCache>
            </c:numRef>
          </c:val>
        </c:ser>
        <c:ser>
          <c:idx val="2"/>
          <c:order val="2"/>
          <c:tx>
            <c:strRef>
              <c:f>Лист1!$B$5</c:f>
              <c:strCache>
                <c:ptCount val="1"/>
                <c:pt idx="0">
                  <c:v>Уголь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Лист1!$C$2:$H$2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Лист1!$C$5:$H$5</c:f>
              <c:numCache>
                <c:formatCode>General</c:formatCode>
                <c:ptCount val="6"/>
                <c:pt idx="0">
                  <c:v>117515</c:v>
                </c:pt>
                <c:pt idx="1">
                  <c:v>83048</c:v>
                </c:pt>
                <c:pt idx="2">
                  <c:v>78255</c:v>
                </c:pt>
                <c:pt idx="3">
                  <c:v>71403</c:v>
                </c:pt>
                <c:pt idx="4">
                  <c:v>64736</c:v>
                </c:pt>
                <c:pt idx="5">
                  <c:v>57693</c:v>
                </c:pt>
              </c:numCache>
            </c:numRef>
          </c:val>
        </c:ser>
        <c:ser>
          <c:idx val="1"/>
          <c:order val="3"/>
          <c:tx>
            <c:strRef>
              <c:f>Лист1!$B$4</c:f>
              <c:strCache>
                <c:ptCount val="1"/>
                <c:pt idx="0">
                  <c:v>Щепа-дрова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Лист1!$C$2:$H$2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Лист1!$C$4:$H$4</c:f>
              <c:numCache>
                <c:formatCode>General</c:formatCode>
                <c:ptCount val="6"/>
                <c:pt idx="0">
                  <c:v>14644</c:v>
                </c:pt>
                <c:pt idx="1">
                  <c:v>13180</c:v>
                </c:pt>
                <c:pt idx="2">
                  <c:v>21150</c:v>
                </c:pt>
                <c:pt idx="3">
                  <c:v>22761</c:v>
                </c:pt>
                <c:pt idx="4">
                  <c:v>36067</c:v>
                </c:pt>
                <c:pt idx="5">
                  <c:v>37537</c:v>
                </c:pt>
              </c:numCache>
            </c:numRef>
          </c:val>
        </c:ser>
        <c:ser>
          <c:idx val="3"/>
          <c:order val="4"/>
          <c:tx>
            <c:strRef>
              <c:f>Лист1!$B$6</c:f>
              <c:strCache>
                <c:ptCount val="1"/>
                <c:pt idx="0">
                  <c:v>Брикеты/пеллеты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0356234096692107E-3"/>
                  <c:y val="-1.1594202898550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Лист1!$C$2:$H$2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Лист1!$C$6:$H$6</c:f>
              <c:numCache>
                <c:formatCode>General</c:formatCode>
                <c:ptCount val="6"/>
                <c:pt idx="0">
                  <c:v>3733</c:v>
                </c:pt>
                <c:pt idx="1">
                  <c:v>21495</c:v>
                </c:pt>
                <c:pt idx="2">
                  <c:v>26962</c:v>
                </c:pt>
                <c:pt idx="3">
                  <c:v>26362</c:v>
                </c:pt>
                <c:pt idx="4">
                  <c:v>30321</c:v>
                </c:pt>
                <c:pt idx="5">
                  <c:v>31251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531200"/>
        <c:axId val="58541184"/>
      </c:barChart>
      <c:catAx>
        <c:axId val="5853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8541184"/>
        <c:crosses val="autoZero"/>
        <c:auto val="1"/>
        <c:lblAlgn val="ctr"/>
        <c:lblOffset val="100"/>
        <c:noMultiLvlLbl val="0"/>
      </c:catAx>
      <c:valAx>
        <c:axId val="58541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85312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409275240545916E-2"/>
          <c:y val="2.5765046573772505E-2"/>
          <c:w val="0.86229457433501777"/>
          <c:h val="0.80224517979419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Лист1!$D$2</c:f>
              <c:strCache>
                <c:ptCount val="1"/>
                <c:pt idx="0">
                  <c:v>Республиканский бюджет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Лист1!$C$3:$C$5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2.72</c:v>
                </c:pt>
                <c:pt idx="1">
                  <c:v>40.49</c:v>
                </c:pt>
                <c:pt idx="2">
                  <c:v>50.06</c:v>
                </c:pt>
              </c:numCache>
            </c:numRef>
          </c:val>
        </c:ser>
        <c:ser>
          <c:idx val="1"/>
          <c:order val="1"/>
          <c:tx>
            <c:strRef>
              <c:f>Лист1!$E$2</c:f>
              <c:strCache>
                <c:ptCount val="1"/>
                <c:pt idx="0">
                  <c:v>Муниципальные бюджеты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Лист1!$C$3:$C$5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Лист1!$E$3:$E$5</c:f>
              <c:numCache>
                <c:formatCode>General</c:formatCode>
                <c:ptCount val="3"/>
                <c:pt idx="0">
                  <c:v>0.68</c:v>
                </c:pt>
                <c:pt idx="1">
                  <c:v>11.57</c:v>
                </c:pt>
                <c:pt idx="2">
                  <c:v>11.19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420800"/>
        <c:axId val="77426688"/>
      </c:barChart>
      <c:catAx>
        <c:axId val="7742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77426688"/>
        <c:crosses val="autoZero"/>
        <c:auto val="1"/>
        <c:lblAlgn val="ctr"/>
        <c:lblOffset val="100"/>
        <c:noMultiLvlLbl val="0"/>
      </c:catAx>
      <c:valAx>
        <c:axId val="77426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7420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9943551593682569"/>
          <c:w val="0.95093781538434985"/>
          <c:h val="5.1830863822148417E-2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0.00806</cdr:x>
      <cdr:y>0.01157</cdr:y>
    </cdr:from>
    <cdr:to>
      <cdr:x>0.56749</cdr:x>
      <cdr:y>0.13719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4431" y="53861"/>
          <a:ext cx="4472074" cy="584775"/>
        </a:xfrm>
        <a:prstGeom xmlns:a="http://schemas.openxmlformats.org/drawingml/2006/main" prst="rect">
          <a:avLst/>
        </a:prstGeom>
        <a:solidFill xmlns:a="http://schemas.openxmlformats.org/drawingml/2006/main">
          <a:srgbClr val="A7FB85"/>
        </a:solidFill>
        <a:ln xmlns:a="http://schemas.openxmlformats.org/drawingml/2006/main">
          <a:solidFill>
            <a:schemeClr val="tx1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defTabSz="912813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5613" indent="1588" algn="l" defTabSz="912813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2813" indent="1588" algn="l" defTabSz="912813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0013" indent="1588" algn="l" defTabSz="912813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7213" indent="1588" algn="l" defTabSz="912813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FF0000"/>
              </a:solidFill>
              <a:latin typeface="+mj-lt"/>
            </a:rPr>
            <a:t>213 тыс. т. </a:t>
          </a:r>
          <a:r>
            <a:rPr lang="ru-RU" sz="1600" dirty="0" smtClean="0">
              <a:latin typeface="+mj-lt"/>
            </a:rPr>
            <a:t>древесных отходов будет переработано в брикеты и пеллеты в 2017 году</a:t>
          </a:r>
          <a:endParaRPr lang="ru-RU" sz="1600" b="1" dirty="0">
            <a:solidFill>
              <a:srgbClr val="FF0000"/>
            </a:solidFill>
            <a:latin typeface="+mj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156ABD-398B-402B-88E0-EF3C15A860AF}" type="datetimeFigureOut">
              <a:rPr lang="ru-RU"/>
              <a:pPr>
                <a:defRPr/>
              </a:pPr>
              <a:t>20.10.2018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1A9849-0654-42A5-B795-AA41FEA91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431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27AA36D-AC58-4DAC-87DA-CD7BB8A52716}" type="slidenum">
              <a:rPr lang="ru-RU" sz="1200">
                <a:latin typeface="Calibri" pitchFamily="34" charset="0"/>
              </a:rPr>
              <a:pPr algn="r"/>
              <a:t>1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20484" name="Rectangle 10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C17DAEA7-5133-4A9A-8C5C-31C69D3704A2}" type="slidenum">
              <a:rPr lang="ru-RU" sz="1200">
                <a:latin typeface="+mn-lt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>
              <a:latin typeface="+mn-lt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defTabSz="914400"/>
            <a:fld id="{5EC17529-2F44-4B20-A50C-3761A9CED367}" type="slidenum">
              <a:rPr lang="ru-RU" sz="1200"/>
              <a:pPr algn="r" defTabSz="914400"/>
              <a:t>10</a:t>
            </a:fld>
            <a:endParaRPr lang="ru-RU" sz="1200"/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15" tIns="46057" rIns="92115" bIns="46057" anchor="b"/>
          <a:lstStyle/>
          <a:p>
            <a:pPr algn="r" defTabSz="920750"/>
            <a:fld id="{88606FB3-7A04-4660-B190-CD15F3D304AF}" type="slidenum">
              <a:rPr lang="ru-RU" sz="1200"/>
              <a:pPr algn="r" defTabSz="920750"/>
              <a:t>10</a:t>
            </a:fld>
            <a:endParaRPr lang="ru-RU" sz="1200"/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4613"/>
            <a:ext cx="4748213" cy="35607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2" name="Rectangle 6"/>
          <p:cNvSpPr>
            <a:spLocks noGrp="1"/>
          </p:cNvSpPr>
          <p:nvPr>
            <p:ph type="body" idx="1"/>
          </p:nvPr>
        </p:nvSpPr>
        <p:spPr bwMode="auto">
          <a:xfrm>
            <a:off x="685800" y="3924300"/>
            <a:ext cx="5767388" cy="45339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850" algn="just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C17DAEA7-5133-4A9A-8C5C-31C69D3704A2}" type="slidenum">
              <a:rPr lang="ru-RU" sz="1200">
                <a:latin typeface="+mn-lt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>
              <a:latin typeface="+mn-lt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defTabSz="914400"/>
            <a:fld id="{5EC17529-2F44-4B20-A50C-3761A9CED367}" type="slidenum">
              <a:rPr lang="ru-RU" sz="1200"/>
              <a:pPr algn="r" defTabSz="914400"/>
              <a:t>11</a:t>
            </a:fld>
            <a:endParaRPr lang="ru-RU" sz="1200"/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15" tIns="46057" rIns="92115" bIns="46057" anchor="b"/>
          <a:lstStyle/>
          <a:p>
            <a:pPr algn="r" defTabSz="920750"/>
            <a:fld id="{88606FB3-7A04-4660-B190-CD15F3D304AF}" type="slidenum">
              <a:rPr lang="ru-RU" sz="1200"/>
              <a:pPr algn="r" defTabSz="920750"/>
              <a:t>11</a:t>
            </a:fld>
            <a:endParaRPr lang="ru-RU" sz="1200"/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4613"/>
            <a:ext cx="4748213" cy="35607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2" name="Rectangle 6"/>
          <p:cNvSpPr>
            <a:spLocks noGrp="1"/>
          </p:cNvSpPr>
          <p:nvPr>
            <p:ph type="body" idx="1"/>
          </p:nvPr>
        </p:nvSpPr>
        <p:spPr bwMode="auto">
          <a:xfrm>
            <a:off x="685800" y="3924300"/>
            <a:ext cx="5767388" cy="45339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850" algn="just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C17DAEA7-5133-4A9A-8C5C-31C69D3704A2}" type="slidenum">
              <a:rPr lang="ru-RU" sz="1200">
                <a:latin typeface="+mn-lt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>
              <a:latin typeface="+mn-lt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defTabSz="914400"/>
            <a:fld id="{5EC17529-2F44-4B20-A50C-3761A9CED367}" type="slidenum">
              <a:rPr lang="ru-RU" sz="1200"/>
              <a:pPr algn="r" defTabSz="914400"/>
              <a:t>12</a:t>
            </a:fld>
            <a:endParaRPr lang="ru-RU" sz="1200"/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15" tIns="46057" rIns="92115" bIns="46057" anchor="b"/>
          <a:lstStyle/>
          <a:p>
            <a:pPr algn="r" defTabSz="920750"/>
            <a:fld id="{88606FB3-7A04-4660-B190-CD15F3D304AF}" type="slidenum">
              <a:rPr lang="ru-RU" sz="1200"/>
              <a:pPr algn="r" defTabSz="920750"/>
              <a:t>12</a:t>
            </a:fld>
            <a:endParaRPr lang="ru-RU" sz="1200"/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4613"/>
            <a:ext cx="4748213" cy="35607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2" name="Rectangle 6"/>
          <p:cNvSpPr>
            <a:spLocks noGrp="1"/>
          </p:cNvSpPr>
          <p:nvPr>
            <p:ph type="body" idx="1"/>
          </p:nvPr>
        </p:nvSpPr>
        <p:spPr bwMode="auto">
          <a:xfrm>
            <a:off x="685800" y="3924300"/>
            <a:ext cx="5767388" cy="45339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850" algn="just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C17DAEA7-5133-4A9A-8C5C-31C69D3704A2}" type="slidenum">
              <a:rPr lang="ru-RU" sz="1200">
                <a:latin typeface="+mn-lt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>
              <a:latin typeface="+mn-lt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defTabSz="914400"/>
            <a:fld id="{5EC17529-2F44-4B20-A50C-3761A9CED367}" type="slidenum">
              <a:rPr lang="ru-RU" sz="1200"/>
              <a:pPr algn="r" defTabSz="914400"/>
              <a:t>2</a:t>
            </a:fld>
            <a:endParaRPr lang="ru-RU" sz="1200"/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15" tIns="46057" rIns="92115" bIns="46057" anchor="b"/>
          <a:lstStyle/>
          <a:p>
            <a:pPr algn="r" defTabSz="920750"/>
            <a:fld id="{88606FB3-7A04-4660-B190-CD15F3D304AF}" type="slidenum">
              <a:rPr lang="ru-RU" sz="1200"/>
              <a:pPr algn="r" defTabSz="920750"/>
              <a:t>2</a:t>
            </a:fld>
            <a:endParaRPr lang="ru-RU" sz="1200"/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4613"/>
            <a:ext cx="4748213" cy="35607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2" name="Rectangle 6"/>
          <p:cNvSpPr>
            <a:spLocks noGrp="1"/>
          </p:cNvSpPr>
          <p:nvPr>
            <p:ph type="body" idx="1"/>
          </p:nvPr>
        </p:nvSpPr>
        <p:spPr bwMode="auto">
          <a:xfrm>
            <a:off x="685800" y="3924300"/>
            <a:ext cx="5767388" cy="45339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850" algn="just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C17DAEA7-5133-4A9A-8C5C-31C69D3704A2}" type="slidenum">
              <a:rPr lang="ru-RU" sz="1200">
                <a:latin typeface="+mn-lt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>
              <a:latin typeface="+mn-lt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defTabSz="914400"/>
            <a:fld id="{5EC17529-2F44-4B20-A50C-3761A9CED367}" type="slidenum">
              <a:rPr lang="ru-RU" sz="1200"/>
              <a:pPr algn="r" defTabSz="914400"/>
              <a:t>3</a:t>
            </a:fld>
            <a:endParaRPr lang="ru-RU" sz="1200"/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15" tIns="46057" rIns="92115" bIns="46057" anchor="b"/>
          <a:lstStyle/>
          <a:p>
            <a:pPr algn="r" defTabSz="920750"/>
            <a:fld id="{88606FB3-7A04-4660-B190-CD15F3D304AF}" type="slidenum">
              <a:rPr lang="ru-RU" sz="1200"/>
              <a:pPr algn="r" defTabSz="920750"/>
              <a:t>3</a:t>
            </a:fld>
            <a:endParaRPr lang="ru-RU" sz="1200"/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4613"/>
            <a:ext cx="4748213" cy="35607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2" name="Rectangle 6"/>
          <p:cNvSpPr>
            <a:spLocks noGrp="1"/>
          </p:cNvSpPr>
          <p:nvPr>
            <p:ph type="body" idx="1"/>
          </p:nvPr>
        </p:nvSpPr>
        <p:spPr bwMode="auto">
          <a:xfrm>
            <a:off x="685800" y="3924300"/>
            <a:ext cx="5767388" cy="45339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850" algn="just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C17DAEA7-5133-4A9A-8C5C-31C69D3704A2}" type="slidenum">
              <a:rPr lang="ru-RU" sz="1200">
                <a:latin typeface="+mn-lt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>
              <a:latin typeface="+mn-lt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defTabSz="914400"/>
            <a:fld id="{5EC17529-2F44-4B20-A50C-3761A9CED367}" type="slidenum">
              <a:rPr lang="ru-RU" sz="1200"/>
              <a:pPr algn="r" defTabSz="914400"/>
              <a:t>4</a:t>
            </a:fld>
            <a:endParaRPr lang="ru-RU" sz="1200"/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15" tIns="46057" rIns="92115" bIns="46057" anchor="b"/>
          <a:lstStyle/>
          <a:p>
            <a:pPr algn="r" defTabSz="920750"/>
            <a:fld id="{88606FB3-7A04-4660-B190-CD15F3D304AF}" type="slidenum">
              <a:rPr lang="ru-RU" sz="1200"/>
              <a:pPr algn="r" defTabSz="920750"/>
              <a:t>4</a:t>
            </a:fld>
            <a:endParaRPr lang="ru-RU" sz="1200"/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4613"/>
            <a:ext cx="4748213" cy="35607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2" name="Rectangle 6"/>
          <p:cNvSpPr>
            <a:spLocks noGrp="1"/>
          </p:cNvSpPr>
          <p:nvPr>
            <p:ph type="body" idx="1"/>
          </p:nvPr>
        </p:nvSpPr>
        <p:spPr bwMode="auto">
          <a:xfrm>
            <a:off x="685800" y="3924300"/>
            <a:ext cx="5767388" cy="45339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850" algn="just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C17DAEA7-5133-4A9A-8C5C-31C69D3704A2}" type="slidenum">
              <a:rPr lang="ru-RU" sz="1200">
                <a:latin typeface="+mn-lt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>
              <a:latin typeface="+mn-lt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defTabSz="914400"/>
            <a:fld id="{5EC17529-2F44-4B20-A50C-3761A9CED367}" type="slidenum">
              <a:rPr lang="ru-RU" sz="1200"/>
              <a:pPr algn="r" defTabSz="914400"/>
              <a:t>5</a:t>
            </a:fld>
            <a:endParaRPr lang="ru-RU" sz="1200"/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15" tIns="46057" rIns="92115" bIns="46057" anchor="b"/>
          <a:lstStyle/>
          <a:p>
            <a:pPr algn="r" defTabSz="920750"/>
            <a:fld id="{88606FB3-7A04-4660-B190-CD15F3D304AF}" type="slidenum">
              <a:rPr lang="ru-RU" sz="1200"/>
              <a:pPr algn="r" defTabSz="920750"/>
              <a:t>5</a:t>
            </a:fld>
            <a:endParaRPr lang="ru-RU" sz="1200"/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4613"/>
            <a:ext cx="4748213" cy="35607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2" name="Rectangle 6"/>
          <p:cNvSpPr>
            <a:spLocks noGrp="1"/>
          </p:cNvSpPr>
          <p:nvPr>
            <p:ph type="body" idx="1"/>
          </p:nvPr>
        </p:nvSpPr>
        <p:spPr bwMode="auto">
          <a:xfrm>
            <a:off x="685800" y="3924300"/>
            <a:ext cx="5767388" cy="45339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850" algn="just"/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920E1AC-0D04-4879-A669-ACEE816A93A7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>
              <a:latin typeface="+mn-lt"/>
            </a:endParaRPr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2BBD491-EA6A-4815-9710-CCCCF94FBF89}" type="slidenum">
              <a:rPr lang="ru-RU" altLang="ru-RU" sz="1200"/>
              <a:pPr algn="r" eaLnBrk="1" hangingPunct="1"/>
              <a:t>6</a:t>
            </a:fld>
            <a:endParaRPr lang="ru-RU" altLang="ru-RU" sz="1200"/>
          </a:p>
        </p:txBody>
      </p:sp>
      <p:sp>
        <p:nvSpPr>
          <p:cNvPr id="3686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15" tIns="46057" rIns="92115" bIns="46057" anchor="b"/>
          <a:lstStyle>
            <a:lvl1pPr defTabSz="920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020EC8A-12CD-40F2-B1F4-C7DEC1149148}" type="slidenum">
              <a:rPr lang="ru-RU" altLang="ru-RU" sz="1200"/>
              <a:pPr algn="r" eaLnBrk="1" hangingPunct="1"/>
              <a:t>6</a:t>
            </a:fld>
            <a:endParaRPr lang="ru-RU" altLang="ru-RU" sz="1200"/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4613"/>
            <a:ext cx="4748213" cy="35607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70" name="Rectangle 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C17DAEA7-5133-4A9A-8C5C-31C69D3704A2}" type="slidenum">
              <a:rPr lang="ru-RU" sz="1200">
                <a:latin typeface="+mn-lt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>
              <a:latin typeface="+mn-lt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defTabSz="914400"/>
            <a:fld id="{5EC17529-2F44-4B20-A50C-3761A9CED367}" type="slidenum">
              <a:rPr lang="ru-RU" sz="1200"/>
              <a:pPr algn="r" defTabSz="914400"/>
              <a:t>7</a:t>
            </a:fld>
            <a:endParaRPr lang="ru-RU" sz="1200"/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15" tIns="46057" rIns="92115" bIns="46057" anchor="b"/>
          <a:lstStyle/>
          <a:p>
            <a:pPr algn="r" defTabSz="920750"/>
            <a:fld id="{88606FB3-7A04-4660-B190-CD15F3D304AF}" type="slidenum">
              <a:rPr lang="ru-RU" sz="1200"/>
              <a:pPr algn="r" defTabSz="920750"/>
              <a:t>7</a:t>
            </a:fld>
            <a:endParaRPr lang="ru-RU" sz="1200"/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4613"/>
            <a:ext cx="4748213" cy="35607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2" name="Rectangle 6"/>
          <p:cNvSpPr>
            <a:spLocks noGrp="1"/>
          </p:cNvSpPr>
          <p:nvPr>
            <p:ph type="body" idx="1"/>
          </p:nvPr>
        </p:nvSpPr>
        <p:spPr bwMode="auto">
          <a:xfrm>
            <a:off x="685800" y="3924300"/>
            <a:ext cx="5767388" cy="45339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850" algn="just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2150" y="4213225"/>
            <a:ext cx="5761038" cy="439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265113"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C17DAEA7-5133-4A9A-8C5C-31C69D3704A2}" type="slidenum">
              <a:rPr lang="ru-RU" sz="1200">
                <a:latin typeface="+mn-lt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>
              <a:latin typeface="+mn-lt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defTabSz="914400"/>
            <a:fld id="{5EC17529-2F44-4B20-A50C-3761A9CED367}" type="slidenum">
              <a:rPr lang="ru-RU" sz="1200"/>
              <a:pPr algn="r" defTabSz="914400"/>
              <a:t>9</a:t>
            </a:fld>
            <a:endParaRPr lang="ru-RU" sz="1200"/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15" tIns="46057" rIns="92115" bIns="46057" anchor="b"/>
          <a:lstStyle/>
          <a:p>
            <a:pPr algn="r" defTabSz="920750"/>
            <a:fld id="{88606FB3-7A04-4660-B190-CD15F3D304AF}" type="slidenum">
              <a:rPr lang="ru-RU" sz="1200"/>
              <a:pPr algn="r" defTabSz="920750"/>
              <a:t>9</a:t>
            </a:fld>
            <a:endParaRPr lang="ru-RU" sz="1200"/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4613"/>
            <a:ext cx="4748213" cy="35607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2" name="Rectangle 6"/>
          <p:cNvSpPr>
            <a:spLocks noGrp="1"/>
          </p:cNvSpPr>
          <p:nvPr>
            <p:ph type="body" idx="1"/>
          </p:nvPr>
        </p:nvSpPr>
        <p:spPr bwMode="auto">
          <a:xfrm>
            <a:off x="685800" y="3924300"/>
            <a:ext cx="5767388" cy="45339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850" algn="just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FE108-AD38-4530-9112-151886D1C7EE}" type="datetimeFigureOut">
              <a:rPr lang="ru-RU"/>
              <a:pPr>
                <a:defRPr/>
              </a:pPr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25591-86AA-43FC-B4CA-4D99056D1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6719-542C-48B2-ABC8-0A74D839E809}" type="datetimeFigureOut">
              <a:rPr lang="ru-RU"/>
              <a:pPr>
                <a:defRPr/>
              </a:pPr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CD4C-939C-438B-838B-34BFCB9B1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F2827-00D8-4242-9D41-16CC09244A29}" type="datetimeFigureOut">
              <a:rPr lang="ru-RU"/>
              <a:pPr>
                <a:defRPr/>
              </a:pPr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39CF5-56F2-4008-AC27-3C855ED9E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943FF-E5D8-4696-B556-10DBFFBE6CFE}" type="datetimeFigureOut">
              <a:rPr lang="ru-RU"/>
              <a:pPr>
                <a:defRPr/>
              </a:pPr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5CA8F-5E93-46AB-B1FD-19A22558E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0FF1-3B1A-44CE-85CF-7E52AB927E27}" type="datetimeFigureOut">
              <a:rPr lang="ru-RU"/>
              <a:pPr>
                <a:defRPr/>
              </a:pPr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EF0D0-C6AA-4861-B2C3-2111FB587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03927-F52F-4A35-9058-65300D519E12}" type="datetimeFigureOut">
              <a:rPr lang="ru-RU"/>
              <a:pPr>
                <a:defRPr/>
              </a:pPr>
              <a:t>20.10.2018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594BD-9347-4C72-83F8-4DFC256C6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8811B-4040-42AD-B2F3-2E82AD34B528}" type="datetimeFigureOut">
              <a:rPr lang="ru-RU"/>
              <a:pPr>
                <a:defRPr/>
              </a:pPr>
              <a:t>20.10.2018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FDBA8-D3FA-4FE1-B443-A39776F19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DDB56-EC70-48A8-A903-58DE34AD6475}" type="datetimeFigureOut">
              <a:rPr lang="ru-RU"/>
              <a:pPr>
                <a:defRPr/>
              </a:pPr>
              <a:t>20.10.2018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64CF0-97E0-4D38-A96F-4D07FFC0B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A573B-69AA-4620-98CC-B2E60BBC9DE5}" type="datetimeFigureOut">
              <a:rPr lang="ru-RU"/>
              <a:pPr>
                <a:defRPr/>
              </a:pPr>
              <a:t>20.10.2018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383D-5D49-4947-958F-262CE89F8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342A3-6399-46E4-92A7-EB91CC84BC89}" type="datetimeFigureOut">
              <a:rPr lang="ru-RU"/>
              <a:pPr>
                <a:defRPr/>
              </a:pPr>
              <a:t>20.10.2018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0D5E7-6A4F-4D11-9444-67DEEDC69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FB304-E49A-4163-B678-6AEB0903472D}" type="datetimeFigureOut">
              <a:rPr lang="ru-RU"/>
              <a:pPr>
                <a:defRPr/>
              </a:pPr>
              <a:t>20.10.2018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EBB84-5180-4A21-B6B3-E77867171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DDABD71-817A-41C5-AB44-E0E6CF7F704E}" type="datetimeFigureOut">
              <a:rPr lang="ru-RU"/>
              <a:pPr>
                <a:defRPr/>
              </a:pPr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7BC757F-56F5-44C7-B3CD-BB3A803F8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://www.biotoprk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chart" Target="../charts/chart3.xml"/><Relationship Id="rId4" Type="http://schemas.openxmlformats.org/officeDocument/2006/relationships/image" Target="../media/image1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3.wdp"/><Relationship Id="rId4" Type="http://schemas.openxmlformats.org/officeDocument/2006/relationships/image" Target="../media/image12.jpe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47650" y="981075"/>
            <a:ext cx="857250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076" name="Picture 4" descr="то что над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0135" y="5445223"/>
            <a:ext cx="1113039" cy="12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kan002\Desktop\2\норвежцы в Корткеросском районе\DSC_185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2592288" cy="2520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Рисунок 10" descr="D:\Кривошеин\Приглашения\WWF\2014\Отчет\сырье\Брикеты\DSCN252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r="10849"/>
          <a:stretch>
            <a:fillRect/>
          </a:stretch>
        </p:blipFill>
        <p:spPr bwMode="auto">
          <a:xfrm>
            <a:off x="3131840" y="1196752"/>
            <a:ext cx="2664296" cy="2520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0" name="Picture 2" descr="D:\Кривошеин\Текущая\Доклады\2015\август\Рабочая группа у Старцева\картин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187420"/>
            <a:ext cx="2769890" cy="25296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23528" y="4365104"/>
            <a:ext cx="8712522" cy="23042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eaLnBrk="0" hangingPunct="0"/>
            <a:r>
              <a:rPr lang="ru-RU" sz="3000" b="1" dirty="0" smtClean="0">
                <a:solidFill>
                  <a:srgbClr val="336600"/>
                </a:solidFill>
                <a:latin typeface="+mj-lt"/>
              </a:rPr>
              <a:t>О мерах по развитию биоэнергетики в России</a:t>
            </a:r>
          </a:p>
          <a:p>
            <a:pPr eaLnBrk="0" hangingPunct="0"/>
            <a:endParaRPr lang="ru-RU" sz="1600" b="1" dirty="0" smtClean="0">
              <a:solidFill>
                <a:srgbClr val="336600"/>
              </a:solidFill>
              <a:latin typeface="Calibri" pitchFamily="34" charset="0"/>
            </a:endParaRPr>
          </a:p>
          <a:p>
            <a:pPr eaLnBrk="0" hangingPunct="0"/>
            <a:endParaRPr lang="ru-RU" sz="1600" b="1" dirty="0" smtClean="0">
              <a:solidFill>
                <a:srgbClr val="336600"/>
              </a:solidFill>
              <a:latin typeface="Calibri" pitchFamily="34" charset="0"/>
            </a:endParaRPr>
          </a:p>
          <a:p>
            <a:pPr eaLnBrk="0" hangingPunct="0"/>
            <a:r>
              <a:rPr lang="ru-RU" sz="2000" b="1" dirty="0" smtClean="0">
                <a:solidFill>
                  <a:srgbClr val="336600"/>
                </a:solidFill>
                <a:latin typeface="Calibri" pitchFamily="34" charset="0"/>
              </a:rPr>
              <a:t>Кривошеин Андрей Николаевич</a:t>
            </a:r>
          </a:p>
          <a:p>
            <a:pPr eaLnBrk="0" hangingPunct="0"/>
            <a:endParaRPr lang="ru-RU" sz="2000" b="1" dirty="0" smtClean="0">
              <a:solidFill>
                <a:srgbClr val="336600"/>
              </a:solidFill>
              <a:latin typeface="Calibri" pitchFamily="34" charset="0"/>
            </a:endParaRPr>
          </a:p>
          <a:p>
            <a:pPr eaLnBrk="0" hangingPunct="0"/>
            <a:r>
              <a:rPr lang="ru-RU" sz="2000" dirty="0" smtClean="0">
                <a:solidFill>
                  <a:srgbClr val="336600"/>
                </a:solidFill>
                <a:latin typeface="Calibri" pitchFamily="34" charset="0"/>
              </a:rPr>
              <a:t>Заместитель начальника отдела лесопромышленного комплекса</a:t>
            </a:r>
            <a:endParaRPr lang="ru-RU" sz="2000" dirty="0">
              <a:solidFill>
                <a:srgbClr val="336600"/>
              </a:solidFill>
              <a:latin typeface="Calibri" pitchFamily="34" charset="0"/>
            </a:endParaRPr>
          </a:p>
          <a:p>
            <a:pPr eaLnBrk="0" hangingPunct="0"/>
            <a:r>
              <a:rPr lang="ru-RU" sz="2000" dirty="0" smtClean="0">
                <a:solidFill>
                  <a:srgbClr val="336600"/>
                </a:solidFill>
                <a:latin typeface="Calibri" pitchFamily="34" charset="0"/>
              </a:rPr>
              <a:t>Минпром Республики Коми</a:t>
            </a:r>
            <a:endParaRPr lang="ru-RU" sz="2000" b="1" dirty="0">
              <a:solidFill>
                <a:srgbClr val="336600"/>
              </a:solidFill>
              <a:latin typeface="Calibri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1438" y="44624"/>
            <a:ext cx="8964612" cy="792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 eaLnBrk="0" hangingPunct="0"/>
            <a:r>
              <a:rPr lang="ru-RU" sz="1600" b="1" dirty="0" smtClean="0">
                <a:solidFill>
                  <a:srgbClr val="336600"/>
                </a:solidFill>
                <a:latin typeface="+mj-lt"/>
              </a:rPr>
              <a:t>Конференция «</a:t>
            </a:r>
            <a:r>
              <a:rPr lang="ru-RU" sz="1600" b="1" dirty="0">
                <a:solidFill>
                  <a:srgbClr val="336600"/>
                </a:solidFill>
                <a:latin typeface="+mj-lt"/>
              </a:rPr>
              <a:t>Биоэнергетика: </a:t>
            </a:r>
            <a:r>
              <a:rPr lang="ru-RU" sz="1600" b="1" dirty="0" err="1">
                <a:solidFill>
                  <a:srgbClr val="336600"/>
                </a:solidFill>
                <a:latin typeface="+mj-lt"/>
              </a:rPr>
              <a:t>пеллеты</a:t>
            </a:r>
            <a:r>
              <a:rPr lang="ru-RU" sz="1600" b="1" dirty="0">
                <a:solidFill>
                  <a:srgbClr val="336600"/>
                </a:solidFill>
                <a:latin typeface="+mj-lt"/>
              </a:rPr>
              <a:t>, брикеты, щепа, котельные и ТЭЦ на </a:t>
            </a:r>
            <a:r>
              <a:rPr lang="ru-RU" sz="1600" b="1" dirty="0" err="1">
                <a:solidFill>
                  <a:srgbClr val="336600"/>
                </a:solidFill>
                <a:latin typeface="+mj-lt"/>
              </a:rPr>
              <a:t>биотопливе</a:t>
            </a:r>
            <a:r>
              <a:rPr lang="ru-RU" sz="1600" b="1" dirty="0" smtClean="0">
                <a:solidFill>
                  <a:srgbClr val="336600"/>
                </a:solidFill>
                <a:latin typeface="+mj-lt"/>
              </a:rPr>
              <a:t>»</a:t>
            </a:r>
          </a:p>
          <a:p>
            <a:pPr algn="ctr" eaLnBrk="0" hangingPunct="0"/>
            <a:endParaRPr lang="ru-RU" sz="800" dirty="0" smtClean="0">
              <a:solidFill>
                <a:srgbClr val="336600"/>
              </a:solidFill>
              <a:latin typeface="+mj-lt"/>
            </a:endParaRPr>
          </a:p>
          <a:p>
            <a:pPr algn="ctr" eaLnBrk="0" hangingPunct="0"/>
            <a:r>
              <a:rPr lang="ru-RU" sz="1600" dirty="0" smtClean="0">
                <a:solidFill>
                  <a:srgbClr val="336600"/>
                </a:solidFill>
                <a:latin typeface="+mj-lt"/>
              </a:rPr>
              <a:t>г</a:t>
            </a:r>
            <a:r>
              <a:rPr lang="ru-RU" sz="1600" dirty="0">
                <a:solidFill>
                  <a:srgbClr val="336600"/>
                </a:solidFill>
                <a:latin typeface="+mj-lt"/>
              </a:rPr>
              <a:t>. </a:t>
            </a:r>
            <a:r>
              <a:rPr lang="ru-RU" sz="1600" dirty="0" smtClean="0">
                <a:solidFill>
                  <a:srgbClr val="336600"/>
                </a:solidFill>
                <a:latin typeface="+mj-lt"/>
              </a:rPr>
              <a:t>Москва, </a:t>
            </a:r>
            <a:r>
              <a:rPr lang="ru-RU" sz="1700" dirty="0" smtClean="0">
                <a:solidFill>
                  <a:srgbClr val="336600"/>
                </a:solidFill>
                <a:latin typeface="+mj-lt"/>
              </a:rPr>
              <a:t>22 октября 2018 г.</a:t>
            </a:r>
            <a:endParaRPr lang="ru-RU" sz="1700" dirty="0">
              <a:solidFill>
                <a:srgbClr val="33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901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то что над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476250"/>
            <a:ext cx="8651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142875" y="1127125"/>
            <a:ext cx="7562850" cy="15875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496" y="232192"/>
            <a:ext cx="80295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336600"/>
                </a:solidFill>
                <a:latin typeface="+mj-lt"/>
              </a:rPr>
              <a:t>Стратегия развития лесного комплекса </a:t>
            </a:r>
            <a:r>
              <a:rPr lang="ru-RU" sz="2600" b="1" dirty="0" smtClean="0">
                <a:solidFill>
                  <a:srgbClr val="336600"/>
                </a:solidFill>
                <a:latin typeface="+mj-lt"/>
              </a:rPr>
              <a:t>РФ </a:t>
            </a:r>
          </a:p>
          <a:p>
            <a:pPr algn="ctr"/>
            <a:r>
              <a:rPr lang="ru-RU" sz="2600" b="1" dirty="0" smtClean="0">
                <a:solidFill>
                  <a:srgbClr val="336600"/>
                </a:solidFill>
                <a:latin typeface="+mj-lt"/>
              </a:rPr>
              <a:t>до </a:t>
            </a:r>
            <a:r>
              <a:rPr lang="ru-RU" sz="2600" b="1" dirty="0">
                <a:solidFill>
                  <a:srgbClr val="336600"/>
                </a:solidFill>
                <a:latin typeface="+mj-lt"/>
              </a:rPr>
              <a:t>2030 года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4818" y="1515810"/>
            <a:ext cx="87816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336600"/>
                </a:solidFill>
                <a:latin typeface="+mn-lt"/>
              </a:rPr>
              <a:t>Утверждена распоряжением Правительства РФ от </a:t>
            </a:r>
            <a:r>
              <a:rPr lang="ru-RU" sz="2000" dirty="0">
                <a:solidFill>
                  <a:srgbClr val="336600"/>
                </a:solidFill>
                <a:latin typeface="+mn-lt"/>
              </a:rPr>
              <a:t>20 сентября 2018 г. N </a:t>
            </a:r>
            <a:r>
              <a:rPr lang="ru-RU" sz="2000" dirty="0" smtClean="0">
                <a:solidFill>
                  <a:srgbClr val="336600"/>
                </a:solidFill>
                <a:latin typeface="+mn-lt"/>
              </a:rPr>
              <a:t>1989-р</a:t>
            </a:r>
          </a:p>
          <a:p>
            <a:endParaRPr lang="ru-RU" sz="800" dirty="0">
              <a:solidFill>
                <a:srgbClr val="336600"/>
              </a:solidFill>
              <a:latin typeface="+mn-lt"/>
            </a:endParaRPr>
          </a:p>
          <a:p>
            <a:r>
              <a:rPr lang="ru-RU" sz="2000" b="1" dirty="0" smtClean="0">
                <a:solidFill>
                  <a:srgbClr val="336600"/>
                </a:solidFill>
                <a:latin typeface="+mn-lt"/>
              </a:rPr>
              <a:t>В разделе Лесная промышленность есть глава 5</a:t>
            </a:r>
            <a:r>
              <a:rPr lang="ru-RU" sz="2000" b="1" dirty="0">
                <a:solidFill>
                  <a:srgbClr val="336600"/>
                </a:solidFill>
                <a:latin typeface="+mn-lt"/>
              </a:rPr>
              <a:t>. </a:t>
            </a:r>
            <a:r>
              <a:rPr lang="ru-RU" sz="2000" b="1" dirty="0" err="1" smtClean="0">
                <a:solidFill>
                  <a:srgbClr val="336600"/>
                </a:solidFill>
                <a:latin typeface="+mn-lt"/>
              </a:rPr>
              <a:t>Биотопливо</a:t>
            </a:r>
            <a:r>
              <a:rPr lang="ru-RU" sz="2000" b="1" dirty="0" smtClean="0">
                <a:solidFill>
                  <a:srgbClr val="336600"/>
                </a:solidFill>
                <a:latin typeface="+mn-lt"/>
              </a:rPr>
              <a:t>:</a:t>
            </a:r>
          </a:p>
          <a:p>
            <a:endParaRPr lang="ru-RU" sz="800" dirty="0">
              <a:solidFill>
                <a:srgbClr val="336600"/>
              </a:solidFill>
              <a:latin typeface="+mn-lt"/>
            </a:endParaRPr>
          </a:p>
          <a:p>
            <a:pPr marL="533400" indent="-355600">
              <a:buFont typeface="+mj-lt"/>
              <a:buAutoNum type="arabicPeriod"/>
            </a:pPr>
            <a:r>
              <a:rPr lang="ru-RU" sz="2000" dirty="0">
                <a:solidFill>
                  <a:srgbClr val="336600"/>
                </a:solidFill>
                <a:latin typeface="+mn-lt"/>
              </a:rPr>
              <a:t>Производство пеллет в России к 2030 году может увеличиться с 1,1 до 2,8 - 5,2 млн. тонн в зависимости от рыночной </a:t>
            </a:r>
            <a:r>
              <a:rPr lang="ru-RU" sz="2000" dirty="0" smtClean="0">
                <a:solidFill>
                  <a:srgbClr val="336600"/>
                </a:solidFill>
                <a:latin typeface="+mn-lt"/>
              </a:rPr>
              <a:t>конъюнктуры</a:t>
            </a:r>
            <a:endParaRPr lang="ru-RU" sz="2000" dirty="0">
              <a:solidFill>
                <a:srgbClr val="336600"/>
              </a:solidFill>
              <a:latin typeface="+mn-lt"/>
            </a:endParaRPr>
          </a:p>
          <a:p>
            <a:pPr marL="533400" indent="-355600">
              <a:buFont typeface="+mj-lt"/>
              <a:buAutoNum type="arabicPeriod"/>
            </a:pPr>
            <a:endParaRPr lang="ru-RU" sz="800" dirty="0" smtClean="0">
              <a:solidFill>
                <a:srgbClr val="336600"/>
              </a:solidFill>
              <a:latin typeface="+mn-lt"/>
            </a:endParaRPr>
          </a:p>
          <a:p>
            <a:pPr marL="533400" indent="-355600">
              <a:buFont typeface="+mj-lt"/>
              <a:buAutoNum type="arabicPeriod"/>
            </a:pPr>
            <a:r>
              <a:rPr lang="ru-RU" sz="2000" dirty="0" smtClean="0">
                <a:solidFill>
                  <a:srgbClr val="336600"/>
                </a:solidFill>
                <a:latin typeface="+mn-lt"/>
              </a:rPr>
              <a:t>Экономических </a:t>
            </a:r>
            <a:r>
              <a:rPr lang="ru-RU" sz="2000" dirty="0">
                <a:solidFill>
                  <a:srgbClr val="336600"/>
                </a:solidFill>
                <a:latin typeface="+mn-lt"/>
              </a:rPr>
              <a:t>оснований для роста потребления пеллет на внутреннем рынке не ожидается, если не будет стимулирования со стороны </a:t>
            </a:r>
            <a:r>
              <a:rPr lang="ru-RU" sz="2000" dirty="0" smtClean="0">
                <a:solidFill>
                  <a:srgbClr val="336600"/>
                </a:solidFill>
                <a:latin typeface="+mn-lt"/>
              </a:rPr>
              <a:t>государства</a:t>
            </a:r>
          </a:p>
          <a:p>
            <a:pPr marL="533400" indent="-355600">
              <a:buFont typeface="+mj-lt"/>
              <a:buAutoNum type="arabicPeriod"/>
            </a:pPr>
            <a:endParaRPr lang="ru-RU" sz="800" dirty="0">
              <a:solidFill>
                <a:srgbClr val="336600"/>
              </a:solidFill>
              <a:latin typeface="+mn-lt"/>
            </a:endParaRPr>
          </a:p>
          <a:p>
            <a:pPr marL="533400" indent="-355600">
              <a:buFont typeface="+mj-lt"/>
              <a:buAutoNum type="arabicPeriod"/>
            </a:pPr>
            <a:r>
              <a:rPr lang="ru-RU" sz="2000" dirty="0" smtClean="0">
                <a:solidFill>
                  <a:srgbClr val="336600"/>
                </a:solidFill>
                <a:latin typeface="+mn-lt"/>
              </a:rPr>
              <a:t>На </a:t>
            </a:r>
            <a:r>
              <a:rPr lang="ru-RU" sz="2000" dirty="0">
                <a:solidFill>
                  <a:srgbClr val="336600"/>
                </a:solidFill>
                <a:latin typeface="+mn-lt"/>
              </a:rPr>
              <a:t>внутреннем рынке России перспективным направлением является перевод на </a:t>
            </a:r>
            <a:r>
              <a:rPr lang="ru-RU" sz="2000" dirty="0" err="1">
                <a:solidFill>
                  <a:srgbClr val="336600"/>
                </a:solidFill>
                <a:latin typeface="+mn-lt"/>
              </a:rPr>
              <a:t>биотопливо</a:t>
            </a:r>
            <a:r>
              <a:rPr lang="ru-RU" sz="2000" dirty="0">
                <a:solidFill>
                  <a:srgbClr val="336600"/>
                </a:solidFill>
                <a:latin typeface="+mn-lt"/>
              </a:rPr>
              <a:t> отдельных </a:t>
            </a:r>
            <a:r>
              <a:rPr lang="ru-RU" sz="2000" dirty="0" smtClean="0">
                <a:solidFill>
                  <a:srgbClr val="336600"/>
                </a:solidFill>
                <a:latin typeface="+mn-lt"/>
              </a:rPr>
              <a:t>котельных</a:t>
            </a:r>
          </a:p>
          <a:p>
            <a:pPr marL="533400" indent="-355600">
              <a:buFont typeface="+mj-lt"/>
              <a:buAutoNum type="arabicPeriod"/>
            </a:pPr>
            <a:endParaRPr lang="ru-RU" sz="800" dirty="0">
              <a:solidFill>
                <a:srgbClr val="336600"/>
              </a:solidFill>
              <a:latin typeface="+mn-lt"/>
            </a:endParaRPr>
          </a:p>
          <a:p>
            <a:pPr marL="533400" indent="-355600">
              <a:buFont typeface="+mj-lt"/>
              <a:buAutoNum type="arabicPeriod"/>
            </a:pPr>
            <a:r>
              <a:rPr lang="ru-RU" sz="2000" dirty="0">
                <a:solidFill>
                  <a:srgbClr val="336600"/>
                </a:solidFill>
                <a:latin typeface="+mn-lt"/>
              </a:rPr>
              <a:t>Эффект от мероприятий по стимулированию производства, экспорта и потребления биотоплива на федеральный и региональные бюджеты России в 2030 году может составить 1,4 млрд. рублей в </a:t>
            </a:r>
            <a:r>
              <a:rPr lang="ru-RU" sz="2000" dirty="0" smtClean="0">
                <a:solidFill>
                  <a:srgbClr val="336600"/>
                </a:solidFill>
                <a:latin typeface="+mn-lt"/>
              </a:rPr>
              <a:t>год</a:t>
            </a:r>
            <a:endParaRPr lang="ru-RU" sz="2000" dirty="0">
              <a:solidFill>
                <a:srgbClr val="3366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6023029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+mj-lt"/>
              </a:rPr>
              <a:t>Минпромторг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России в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3-месячный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срок должен разработать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план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мероприятий по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реализации Стратегии</a:t>
            </a:r>
          </a:p>
        </p:txBody>
      </p:sp>
    </p:spTree>
    <p:extLst>
      <p:ext uri="{BB962C8B-B14F-4D97-AF65-F5344CB8AC3E}">
        <p14:creationId xmlns:p14="http://schemas.microsoft.com/office/powerpoint/2010/main" val="367837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317"/>
    </mc:Choice>
    <mc:Fallback xmlns="">
      <p:transition advTm="731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то что над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476250"/>
            <a:ext cx="8651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142875" y="1127125"/>
            <a:ext cx="7562850" cy="15875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496" y="232192"/>
            <a:ext cx="80295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rgbClr val="336600"/>
                </a:solidFill>
                <a:latin typeface="+mj-lt"/>
              </a:rPr>
              <a:t>Предлагаемые меры поддержки производителей биотоплива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7" y="1691511"/>
            <a:ext cx="8569647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900" dirty="0">
                <a:solidFill>
                  <a:srgbClr val="336600"/>
                </a:solidFill>
                <a:latin typeface="+mn-lt"/>
              </a:rPr>
              <a:t>Предоставление из федерального бюджета субсидий </a:t>
            </a:r>
            <a:r>
              <a:rPr lang="ru-RU" sz="1900" dirty="0" smtClean="0">
                <a:solidFill>
                  <a:srgbClr val="336600"/>
                </a:solidFill>
                <a:latin typeface="+mn-lt"/>
              </a:rPr>
              <a:t>на </a:t>
            </a:r>
            <a:r>
              <a:rPr lang="ru-RU" sz="1900" dirty="0">
                <a:solidFill>
                  <a:srgbClr val="336600"/>
                </a:solidFill>
                <a:latin typeface="+mn-lt"/>
              </a:rPr>
              <a:t>компенсацию части затрат на  организацию производств </a:t>
            </a:r>
            <a:r>
              <a:rPr lang="ru-RU" sz="1900" dirty="0" smtClean="0">
                <a:solidFill>
                  <a:srgbClr val="336600"/>
                </a:solidFill>
                <a:latin typeface="+mn-lt"/>
              </a:rPr>
              <a:t>биотоплива</a:t>
            </a:r>
            <a:r>
              <a:rPr lang="ru-RU" sz="1900" dirty="0">
                <a:solidFill>
                  <a:srgbClr val="336600"/>
                </a:solidFill>
                <a:latin typeface="+mn-lt"/>
              </a:rPr>
              <a:t> </a:t>
            </a:r>
            <a:r>
              <a:rPr lang="ru-RU" sz="1900" dirty="0" smtClean="0">
                <a:solidFill>
                  <a:srgbClr val="336600"/>
                </a:solidFill>
                <a:latin typeface="+mn-lt"/>
              </a:rPr>
              <a:t>включая:</a:t>
            </a:r>
          </a:p>
          <a:p>
            <a:pPr marL="444500"/>
            <a:r>
              <a:rPr lang="ru-RU" sz="1900" dirty="0" smtClean="0">
                <a:solidFill>
                  <a:srgbClr val="336600"/>
                </a:solidFill>
                <a:latin typeface="+mn-lt"/>
              </a:rPr>
              <a:t>1. Приобретение </a:t>
            </a:r>
            <a:r>
              <a:rPr lang="ru-RU" sz="1900" dirty="0">
                <a:solidFill>
                  <a:srgbClr val="336600"/>
                </a:solidFill>
                <a:latin typeface="+mn-lt"/>
              </a:rPr>
              <a:t>технологического оборудования для производства топливных гранул, топливных брикетов и топливной щепы из древесных отходов и древесины;</a:t>
            </a:r>
          </a:p>
          <a:p>
            <a:pPr marL="444500"/>
            <a:r>
              <a:rPr lang="ru-RU" sz="1900" dirty="0" smtClean="0">
                <a:solidFill>
                  <a:srgbClr val="336600"/>
                </a:solidFill>
                <a:latin typeface="+mn-lt"/>
              </a:rPr>
              <a:t>2. Приобретение </a:t>
            </a:r>
            <a:r>
              <a:rPr lang="ru-RU" sz="1900" dirty="0">
                <a:solidFill>
                  <a:srgbClr val="336600"/>
                </a:solidFill>
                <a:latin typeface="+mn-lt"/>
              </a:rPr>
              <a:t>технологий для производства топливных гранул, топливных брикетов и топливной щепы из древесных отходов и </a:t>
            </a:r>
            <a:r>
              <a:rPr lang="ru-RU" sz="1900" dirty="0" smtClean="0">
                <a:solidFill>
                  <a:srgbClr val="336600"/>
                </a:solidFill>
                <a:latin typeface="+mn-lt"/>
              </a:rPr>
              <a:t>древесины;</a:t>
            </a:r>
            <a:endParaRPr lang="ru-RU" sz="1900" dirty="0">
              <a:solidFill>
                <a:srgbClr val="336600"/>
              </a:solidFill>
              <a:latin typeface="+mn-lt"/>
            </a:endParaRPr>
          </a:p>
          <a:p>
            <a:pPr marL="444500"/>
            <a:r>
              <a:rPr lang="ru-RU" sz="1900" dirty="0" smtClean="0">
                <a:solidFill>
                  <a:srgbClr val="336600"/>
                </a:solidFill>
                <a:latin typeface="+mn-lt"/>
              </a:rPr>
              <a:t>3. Приобретение </a:t>
            </a:r>
            <a:r>
              <a:rPr lang="ru-RU" sz="1900" dirty="0">
                <a:solidFill>
                  <a:srgbClr val="336600"/>
                </a:solidFill>
                <a:latin typeface="+mn-lt"/>
              </a:rPr>
              <a:t>программных средств для обеспечения работы технологического оборудования для производства топливных гранул, топливных брикетов и топливной щепы из древесных отходов и древесины;</a:t>
            </a:r>
          </a:p>
          <a:p>
            <a:pPr marL="444500"/>
            <a:r>
              <a:rPr lang="ru-RU" sz="1900" dirty="0" smtClean="0">
                <a:solidFill>
                  <a:srgbClr val="336600"/>
                </a:solidFill>
                <a:latin typeface="+mn-lt"/>
              </a:rPr>
              <a:t>4. </a:t>
            </a:r>
            <a:r>
              <a:rPr lang="ru-RU" sz="1900" dirty="0">
                <a:solidFill>
                  <a:srgbClr val="336600"/>
                </a:solidFill>
                <a:latin typeface="+mn-lt"/>
              </a:rPr>
              <a:t>О</a:t>
            </a:r>
            <a:r>
              <a:rPr lang="ru-RU" sz="1900" dirty="0" smtClean="0">
                <a:solidFill>
                  <a:srgbClr val="336600"/>
                </a:solidFill>
                <a:latin typeface="+mn-lt"/>
              </a:rPr>
              <a:t>бучение </a:t>
            </a:r>
            <a:r>
              <a:rPr lang="ru-RU" sz="1900" dirty="0">
                <a:solidFill>
                  <a:srgbClr val="336600"/>
                </a:solidFill>
                <a:latin typeface="+mn-lt"/>
              </a:rPr>
              <a:t>и подготовку персонала, связанные с производством топливных гранул, топливных брикетов и топливной щепы;</a:t>
            </a:r>
          </a:p>
          <a:p>
            <a:pPr marL="444500"/>
            <a:r>
              <a:rPr lang="ru-RU" sz="1900" dirty="0" smtClean="0">
                <a:solidFill>
                  <a:srgbClr val="336600"/>
                </a:solidFill>
                <a:latin typeface="+mn-lt"/>
              </a:rPr>
              <a:t>5. </a:t>
            </a:r>
            <a:r>
              <a:rPr lang="ru-RU" sz="1900" dirty="0">
                <a:solidFill>
                  <a:srgbClr val="336600"/>
                </a:solidFill>
                <a:latin typeface="+mn-lt"/>
              </a:rPr>
              <a:t>Р</a:t>
            </a:r>
            <a:r>
              <a:rPr lang="ru-RU" sz="1900" dirty="0" smtClean="0">
                <a:solidFill>
                  <a:srgbClr val="336600"/>
                </a:solidFill>
                <a:latin typeface="+mn-lt"/>
              </a:rPr>
              <a:t>азработку </a:t>
            </a:r>
            <a:r>
              <a:rPr lang="ru-RU" sz="1900" dirty="0">
                <a:solidFill>
                  <a:srgbClr val="336600"/>
                </a:solidFill>
                <a:latin typeface="+mn-lt"/>
              </a:rPr>
              <a:t>розничной упаковки пеллет и </a:t>
            </a:r>
            <a:r>
              <a:rPr lang="ru-RU" sz="1900" dirty="0" smtClean="0">
                <a:solidFill>
                  <a:srgbClr val="336600"/>
                </a:solidFill>
                <a:latin typeface="+mn-lt"/>
              </a:rPr>
              <a:t>маркетинг.</a:t>
            </a:r>
            <a:endParaRPr lang="ru-RU" sz="1900" dirty="0">
              <a:solidFill>
                <a:srgbClr val="3366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837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317"/>
    </mc:Choice>
    <mc:Fallback xmlns="">
      <p:transition advTm="731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то что над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476250"/>
            <a:ext cx="8651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142875" y="1127125"/>
            <a:ext cx="7562850" cy="15875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496" y="188640"/>
            <a:ext cx="80295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rgbClr val="336600"/>
                </a:solidFill>
                <a:latin typeface="+mj-lt"/>
              </a:rPr>
              <a:t>Предлагаемые меры поддержки производителей биотоплива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40360" y="1485359"/>
            <a:ext cx="59401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336600"/>
                </a:solidFill>
                <a:latin typeface="+mn-lt"/>
              </a:rPr>
              <a:t>Производимые </a:t>
            </a:r>
            <a:r>
              <a:rPr lang="ru-RU" sz="2000" dirty="0">
                <a:solidFill>
                  <a:srgbClr val="336600"/>
                </a:solidFill>
                <a:latin typeface="+mn-lt"/>
              </a:rPr>
              <a:t>предприятиями лесной промышленности электроэнергия, тепловая энергия, горячая вода, древесное </a:t>
            </a:r>
            <a:r>
              <a:rPr lang="ru-RU" sz="2000" dirty="0" err="1">
                <a:solidFill>
                  <a:srgbClr val="336600"/>
                </a:solidFill>
                <a:latin typeface="+mn-lt"/>
              </a:rPr>
              <a:t>биотопливо</a:t>
            </a:r>
            <a:r>
              <a:rPr lang="ru-RU" sz="2000" dirty="0">
                <a:solidFill>
                  <a:srgbClr val="336600"/>
                </a:solidFill>
                <a:latin typeface="+mn-lt"/>
              </a:rPr>
              <a:t> (щепа, брикеты, </a:t>
            </a:r>
            <a:r>
              <a:rPr lang="ru-RU" sz="2000" dirty="0" err="1">
                <a:solidFill>
                  <a:srgbClr val="336600"/>
                </a:solidFill>
                <a:latin typeface="+mn-lt"/>
              </a:rPr>
              <a:t>пеллеты</a:t>
            </a:r>
            <a:r>
              <a:rPr lang="ru-RU" sz="2000" dirty="0">
                <a:solidFill>
                  <a:srgbClr val="336600"/>
                </a:solidFill>
                <a:latin typeface="+mn-lt"/>
              </a:rPr>
              <a:t>, дрова) играют очень важную роль в топливно-энергетическом балансе лесных регионов </a:t>
            </a:r>
            <a:r>
              <a:rPr lang="ru-RU" sz="2000" dirty="0" smtClean="0">
                <a:solidFill>
                  <a:srgbClr val="336600"/>
                </a:solidFill>
                <a:latin typeface="+mn-lt"/>
              </a:rPr>
              <a:t>России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800" dirty="0">
              <a:solidFill>
                <a:srgbClr val="336600"/>
              </a:solidFill>
              <a:latin typeface="+mn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336600"/>
                </a:solidFill>
                <a:latin typeface="+mn-lt"/>
              </a:rPr>
              <a:t>В Энергетической стратегии </a:t>
            </a:r>
            <a:r>
              <a:rPr lang="ru-RU" sz="2000" dirty="0">
                <a:solidFill>
                  <a:srgbClr val="336600"/>
                </a:solidFill>
                <a:latin typeface="+mn-lt"/>
              </a:rPr>
              <a:t>России на период до 2030 г. </a:t>
            </a:r>
            <a:r>
              <a:rPr lang="ru-RU" sz="2000" dirty="0" smtClean="0">
                <a:solidFill>
                  <a:srgbClr val="336600"/>
                </a:solidFill>
                <a:latin typeface="+mn-lt"/>
              </a:rPr>
              <a:t>о биоэнергетике нет </a:t>
            </a:r>
            <a:r>
              <a:rPr lang="ru-RU" sz="2000" dirty="0">
                <a:solidFill>
                  <a:srgbClr val="336600"/>
                </a:solidFill>
                <a:latin typeface="+mn-lt"/>
              </a:rPr>
              <a:t>даже </a:t>
            </a:r>
            <a:r>
              <a:rPr lang="ru-RU" sz="2000" dirty="0" smtClean="0">
                <a:solidFill>
                  <a:srgbClr val="336600"/>
                </a:solidFill>
                <a:latin typeface="+mn-lt"/>
              </a:rPr>
              <a:t>упоминания 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ru-RU" sz="800" dirty="0">
              <a:solidFill>
                <a:srgbClr val="336600"/>
              </a:solidFill>
              <a:latin typeface="+mn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336600"/>
                </a:solidFill>
                <a:latin typeface="+mn-lt"/>
              </a:rPr>
              <a:t>Увеличение доли древесного биотоплива              в топливно-энергетическом балансе России значительно бы способствовало развитию биоэнергетики</a:t>
            </a:r>
          </a:p>
        </p:txBody>
      </p:sp>
      <p:pic>
        <p:nvPicPr>
          <p:cNvPr id="6" name="Picture 2" descr="D:\Кривошеин\Сетевая папка для разбора\Международное сотрудничество\Норвеги\2015\сайт\ооо Биоэнергетическая компания\20150610_1743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3"/>
          <a:stretch/>
        </p:blipFill>
        <p:spPr bwMode="auto">
          <a:xfrm>
            <a:off x="107504" y="1340768"/>
            <a:ext cx="3060973" cy="203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5733256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Необходимо: </a:t>
            </a: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Установление </a:t>
            </a:r>
            <a:r>
              <a:rPr lang="ru-RU" sz="2000" dirty="0">
                <a:solidFill>
                  <a:srgbClr val="FF0000"/>
                </a:solidFill>
                <a:latin typeface="+mj-lt"/>
              </a:rPr>
              <a:t>федерального норматива потребления древесного биотоплива в коммунальной энергетике на уровне 20 процентов топливного баланса субъекта </a:t>
            </a: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РФ</a:t>
            </a:r>
            <a:endParaRPr lang="ru-RU" sz="2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2" descr="D:\Кривошеин\Текущая\Ответы на вопросы\2017\Сентябрь\ЛесПромИнформ\Фото\Монди\ТЭЦ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89"/>
          <a:stretch/>
        </p:blipFill>
        <p:spPr bwMode="auto">
          <a:xfrm>
            <a:off x="107503" y="3429000"/>
            <a:ext cx="3060973" cy="217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2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317"/>
    </mc:Choice>
    <mc:Fallback xmlns="">
      <p:transition advTm="731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179214" y="1123950"/>
            <a:ext cx="7633146" cy="158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8435" name="Picture 3" descr="то что над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476250"/>
            <a:ext cx="8651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97"/>
          <p:cNvSpPr>
            <a:spLocks noChangeArrowheads="1"/>
          </p:cNvSpPr>
          <p:nvPr/>
        </p:nvSpPr>
        <p:spPr bwMode="auto">
          <a:xfrm>
            <a:off x="3059113" y="1557338"/>
            <a:ext cx="61214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1313" indent="-341313" algn="just"/>
            <a:endParaRPr lang="ru-RU" sz="1600">
              <a:solidFill>
                <a:srgbClr val="336600"/>
              </a:solidFill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71800" y="260648"/>
            <a:ext cx="35042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+mj-lt"/>
                <a:hlinkClick r:id="rId4"/>
              </a:rPr>
              <a:t>www.biotoprk.ru</a:t>
            </a:r>
            <a:endParaRPr lang="ru-RU" sz="3600" b="1" dirty="0">
              <a:latin typeface="+mj-lt"/>
            </a:endParaRPr>
          </a:p>
        </p:txBody>
      </p:sp>
      <p:pic>
        <p:nvPicPr>
          <p:cNvPr id="9" name="Picture 2" descr="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51469"/>
            <a:ext cx="6840364" cy="513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843" y="1236821"/>
            <a:ext cx="5599947" cy="364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8" descr="то что над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476250"/>
            <a:ext cx="8651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142875" y="1127125"/>
            <a:ext cx="7562850" cy="15875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496" y="160184"/>
            <a:ext cx="80295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rgbClr val="336600"/>
                </a:solidFill>
                <a:latin typeface="+mj-lt"/>
              </a:rPr>
              <a:t>Существующие государственные меры поддержки 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rgbClr val="336600"/>
                </a:solidFill>
                <a:latin typeface="+mj-lt"/>
              </a:rPr>
              <a:t>производителей биотоплива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92080" y="1964447"/>
            <a:ext cx="39604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200" dirty="0" smtClean="0">
                <a:solidFill>
                  <a:srgbClr val="336600"/>
                </a:solidFill>
                <a:latin typeface="+mj-lt"/>
              </a:rPr>
              <a:t>Транспортная субсидия для экспортеров пеллет</a:t>
            </a:r>
          </a:p>
          <a:p>
            <a:pPr marL="342900" indent="-342900">
              <a:buFont typeface="+mj-lt"/>
              <a:buAutoNum type="arabicPeriod"/>
            </a:pPr>
            <a:endParaRPr lang="ru-RU" sz="2200" dirty="0" smtClean="0">
              <a:solidFill>
                <a:srgbClr val="336600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200" dirty="0" smtClean="0">
                <a:solidFill>
                  <a:srgbClr val="336600"/>
                </a:solidFill>
                <a:latin typeface="+mj-lt"/>
              </a:rPr>
              <a:t>Компенсация затрат на сертификацию и лицензирование </a:t>
            </a:r>
          </a:p>
          <a:p>
            <a:endParaRPr lang="ru-RU" dirty="0">
              <a:solidFill>
                <a:srgbClr val="3366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862770"/>
            <a:ext cx="82096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FF0000"/>
                </a:solidFill>
                <a:latin typeface="+mj-lt"/>
              </a:rPr>
              <a:t>Фактически это поддержка только крупных производителей, производящих </a:t>
            </a:r>
            <a:r>
              <a:rPr lang="ru-RU" sz="2200" dirty="0" err="1" smtClean="0">
                <a:solidFill>
                  <a:srgbClr val="FF0000"/>
                </a:solidFill>
                <a:latin typeface="+mj-lt"/>
              </a:rPr>
              <a:t>пеллеты</a:t>
            </a:r>
            <a:r>
              <a:rPr lang="ru-RU" sz="2200" dirty="0" smtClean="0">
                <a:solidFill>
                  <a:srgbClr val="FF0000"/>
                </a:solidFill>
                <a:latin typeface="+mj-lt"/>
              </a:rPr>
              <a:t> премиального качества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2200" dirty="0" smtClean="0">
              <a:solidFill>
                <a:srgbClr val="FF0000"/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FF0000"/>
                </a:solidFill>
                <a:latin typeface="+mj-lt"/>
              </a:rPr>
              <a:t>Процесс получения транспортной субсидии довольно сложен</a:t>
            </a:r>
            <a:endParaRPr lang="ru-RU" sz="2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732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317"/>
    </mc:Choice>
    <mc:Fallback xmlns="">
      <p:transition advTm="731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49565"/>
              </p:ext>
            </p:extLst>
          </p:nvPr>
        </p:nvGraphicFramePr>
        <p:xfrm>
          <a:off x="899592" y="2014100"/>
          <a:ext cx="7993979" cy="4655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410" name="Picture 8" descr="то что над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332656"/>
            <a:ext cx="8651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142875" y="1127125"/>
            <a:ext cx="7562850" cy="15875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C:\Users\kan002\Desktop\Фото для баннеров и сайта\авторство Кривошеин\Удачные пеллеты и брикеты\брикеты и пеллет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3168352" cy="1737484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145157" y="-27384"/>
            <a:ext cx="838956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900" b="1" dirty="0">
                <a:solidFill>
                  <a:srgbClr val="336600"/>
                </a:solidFill>
                <a:latin typeface="+mj-lt"/>
              </a:rPr>
              <a:t>1. Subsidizing and facilitating the implementation of biofuel production </a:t>
            </a:r>
            <a:r>
              <a:rPr lang="en-US" sz="1900" b="1" dirty="0" smtClean="0">
                <a:solidFill>
                  <a:srgbClr val="336600"/>
                </a:solidFill>
                <a:latin typeface="+mj-lt"/>
              </a:rPr>
              <a:t>projects</a:t>
            </a:r>
            <a:r>
              <a:rPr lang="ru-RU" sz="1900" b="1" dirty="0" smtClean="0">
                <a:solidFill>
                  <a:srgbClr val="336600"/>
                </a:solidFill>
                <a:latin typeface="+mj-lt"/>
              </a:rPr>
              <a:t>/</a:t>
            </a:r>
          </a:p>
          <a:p>
            <a:pPr algn="ctr">
              <a:defRPr/>
            </a:pPr>
            <a:r>
              <a:rPr lang="en-US" sz="1900" dirty="0" smtClean="0">
                <a:solidFill>
                  <a:srgbClr val="336600"/>
                </a:solidFill>
                <a:latin typeface="+mj-lt"/>
              </a:rPr>
              <a:t>1</a:t>
            </a:r>
            <a:r>
              <a:rPr lang="ru-RU" sz="1900" dirty="0" smtClean="0">
                <a:solidFill>
                  <a:srgbClr val="336600"/>
                </a:solidFill>
                <a:latin typeface="+mj-lt"/>
              </a:rPr>
              <a:t>. Субсидирование </a:t>
            </a:r>
            <a:r>
              <a:rPr lang="ru-RU" sz="1900" dirty="0">
                <a:solidFill>
                  <a:srgbClr val="336600"/>
                </a:solidFill>
                <a:latin typeface="+mj-lt"/>
              </a:rPr>
              <a:t>и содействие реализации проектов по созданию производств </a:t>
            </a:r>
            <a:r>
              <a:rPr lang="ru-RU" sz="1900" dirty="0" smtClean="0">
                <a:solidFill>
                  <a:srgbClr val="336600"/>
                </a:solidFill>
                <a:latin typeface="+mj-lt"/>
              </a:rPr>
              <a:t>биотоплива</a:t>
            </a:r>
            <a:endParaRPr lang="ru-RU" sz="1900" dirty="0">
              <a:solidFill>
                <a:srgbClr val="336600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196752"/>
            <a:ext cx="78488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900" b="1" dirty="0" smtClean="0">
                <a:solidFill>
                  <a:srgbClr val="336600"/>
                </a:solidFill>
                <a:latin typeface="+mj-lt"/>
              </a:rPr>
              <a:t>Capacities </a:t>
            </a:r>
            <a:r>
              <a:rPr lang="en-US" sz="1900" b="1" dirty="0">
                <a:solidFill>
                  <a:srgbClr val="336600"/>
                </a:solidFill>
                <a:latin typeface="+mj-lt"/>
              </a:rPr>
              <a:t>for the production of pellets and briquettes, thousand </a:t>
            </a:r>
            <a:r>
              <a:rPr lang="en-US" sz="1900" b="1" dirty="0" smtClean="0">
                <a:solidFill>
                  <a:srgbClr val="336600"/>
                </a:solidFill>
                <a:latin typeface="+mj-lt"/>
              </a:rPr>
              <a:t>tons/</a:t>
            </a:r>
            <a:endParaRPr lang="ru-RU" sz="1900" b="1" dirty="0" smtClean="0">
              <a:solidFill>
                <a:srgbClr val="336600"/>
              </a:solidFill>
              <a:latin typeface="+mj-lt"/>
            </a:endParaRPr>
          </a:p>
          <a:p>
            <a:pPr algn="ctr">
              <a:defRPr/>
            </a:pPr>
            <a:r>
              <a:rPr lang="ru-RU" sz="1900" dirty="0" smtClean="0">
                <a:solidFill>
                  <a:srgbClr val="336600"/>
                </a:solidFill>
                <a:latin typeface="+mj-lt"/>
              </a:rPr>
              <a:t>Производственные мощности по выпуску пеллет и брикетов , тыс. т.</a:t>
            </a:r>
            <a:endParaRPr lang="ru-RU" sz="1900" dirty="0">
              <a:solidFill>
                <a:srgbClr val="33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635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317"/>
    </mc:Choice>
    <mc:Fallback xmlns="">
      <p:transition advTm="731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263023"/>
              </p:ext>
            </p:extLst>
          </p:nvPr>
        </p:nvGraphicFramePr>
        <p:xfrm>
          <a:off x="251520" y="1916832"/>
          <a:ext cx="8856984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8" descr="то что над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476250"/>
            <a:ext cx="8651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496" y="1445295"/>
            <a:ext cx="9001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700" b="1" dirty="0">
                <a:solidFill>
                  <a:srgbClr val="336600"/>
                </a:solidFill>
                <a:latin typeface="+mn-lt"/>
              </a:rPr>
              <a:t>Substitution of fuel oil and coal with biofuel in municipal boiler houses of rural municipalities, t.t</a:t>
            </a:r>
            <a:r>
              <a:rPr lang="en-US" sz="1700" b="1" dirty="0" smtClean="0">
                <a:solidFill>
                  <a:srgbClr val="336600"/>
                </a:solidFill>
                <a:latin typeface="+mn-lt"/>
              </a:rPr>
              <a:t>./</a:t>
            </a:r>
          </a:p>
          <a:p>
            <a:pPr algn="ctr">
              <a:defRPr/>
            </a:pPr>
            <a:r>
              <a:rPr lang="ru-RU" sz="1700" dirty="0" smtClean="0">
                <a:solidFill>
                  <a:srgbClr val="336600"/>
                </a:solidFill>
                <a:latin typeface="+mn-lt"/>
              </a:rPr>
              <a:t>Замещение мазута и угля биотопливом в коммунальных котельных сельских районов, </a:t>
            </a:r>
            <a:r>
              <a:rPr lang="ru-RU" sz="1700" dirty="0" err="1" smtClean="0">
                <a:solidFill>
                  <a:srgbClr val="336600"/>
                </a:solidFill>
                <a:latin typeface="+mn-lt"/>
              </a:rPr>
              <a:t>т.у.т</a:t>
            </a:r>
            <a:r>
              <a:rPr lang="ru-RU" sz="1700" dirty="0" smtClean="0">
                <a:solidFill>
                  <a:srgbClr val="336600"/>
                </a:solidFill>
                <a:latin typeface="+mn-lt"/>
              </a:rPr>
              <a:t>.</a:t>
            </a:r>
            <a:endParaRPr lang="ru-RU" sz="1700" dirty="0">
              <a:solidFill>
                <a:srgbClr val="336600"/>
              </a:solidFill>
              <a:latin typeface="+mn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42875" y="1324893"/>
            <a:ext cx="7562850" cy="15875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563194" y="2186861"/>
            <a:ext cx="5545310" cy="954107"/>
          </a:xfrm>
          <a:prstGeom prst="rect">
            <a:avLst/>
          </a:prstGeom>
          <a:solidFill>
            <a:srgbClr val="A7FB85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400" u="sng" dirty="0">
                <a:solidFill>
                  <a:srgbClr val="0000FF"/>
                </a:solidFill>
                <a:latin typeface="Arial Black" pitchFamily="34" charset="0"/>
              </a:rPr>
              <a:t>Планы к 2021 </a:t>
            </a:r>
            <a:r>
              <a:rPr lang="ru-RU" sz="1400" u="sng" dirty="0" smtClean="0">
                <a:solidFill>
                  <a:srgbClr val="0000FF"/>
                </a:solidFill>
                <a:latin typeface="Arial Black" pitchFamily="34" charset="0"/>
              </a:rPr>
              <a:t>году:</a:t>
            </a:r>
            <a:endParaRPr lang="ru-RU" sz="1400" u="sng" dirty="0">
              <a:solidFill>
                <a:srgbClr val="0000FF"/>
              </a:solidFill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>
                <a:solidFill>
                  <a:srgbClr val="0000FF"/>
                </a:solidFill>
                <a:latin typeface="Arial Black" pitchFamily="34" charset="0"/>
              </a:rPr>
              <a:t>количество котельных </a:t>
            </a:r>
            <a:r>
              <a:rPr lang="ru-RU" sz="1400" dirty="0" smtClean="0">
                <a:solidFill>
                  <a:srgbClr val="0000FF"/>
                </a:solidFill>
                <a:latin typeface="Arial Black" pitchFamily="34" charset="0"/>
              </a:rPr>
              <a:t>  на биотопливе - </a:t>
            </a:r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96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>
                <a:solidFill>
                  <a:srgbClr val="0000FF"/>
                </a:solidFill>
                <a:latin typeface="Arial Black" pitchFamily="34" charset="0"/>
              </a:rPr>
              <a:t>объем </a:t>
            </a:r>
            <a:r>
              <a:rPr lang="ru-RU" sz="1400" dirty="0" smtClean="0">
                <a:solidFill>
                  <a:srgbClr val="0000FF"/>
                </a:solidFill>
                <a:latin typeface="Arial Black" pitchFamily="34" charset="0"/>
              </a:rPr>
              <a:t>закупок брикетов и пеллет -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45 </a:t>
            </a:r>
            <a:r>
              <a:rPr lang="ru-RU" sz="1400" dirty="0">
                <a:solidFill>
                  <a:srgbClr val="FF0000"/>
                </a:solidFill>
                <a:latin typeface="Arial Black" pitchFamily="34" charset="0"/>
              </a:rPr>
              <a:t>тыс. т в </a:t>
            </a:r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год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FF"/>
                </a:solidFill>
                <a:latin typeface="Arial Black" pitchFamily="34" charset="0"/>
              </a:rPr>
              <a:t>биотопливо заместит - </a:t>
            </a:r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75 тыс. т угля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497" y="182835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336600"/>
                </a:solidFill>
                <a:latin typeface="+mj-lt"/>
              </a:rPr>
              <a:t>2. Transfer of a part of municipal energy to biofuel </a:t>
            </a:r>
            <a:r>
              <a:rPr lang="en-US" sz="2000" b="1" dirty="0" smtClean="0">
                <a:solidFill>
                  <a:srgbClr val="336600"/>
                </a:solidFill>
                <a:latin typeface="+mj-lt"/>
              </a:rPr>
              <a:t>use/</a:t>
            </a:r>
          </a:p>
          <a:p>
            <a:pPr algn="ctr"/>
            <a:r>
              <a:rPr lang="ru-RU" sz="2000" dirty="0" smtClean="0">
                <a:solidFill>
                  <a:srgbClr val="336600"/>
                </a:solidFill>
                <a:latin typeface="+mj-lt"/>
              </a:rPr>
              <a:t>2. Перевод </a:t>
            </a:r>
            <a:r>
              <a:rPr lang="ru-RU" sz="2000" dirty="0">
                <a:solidFill>
                  <a:srgbClr val="336600"/>
                </a:solidFill>
                <a:latin typeface="+mj-lt"/>
              </a:rPr>
              <a:t>части коммунальной энергетики на </a:t>
            </a:r>
            <a:r>
              <a:rPr lang="ru-RU" sz="2000" dirty="0" smtClean="0">
                <a:solidFill>
                  <a:srgbClr val="336600"/>
                </a:solidFill>
                <a:latin typeface="+mj-lt"/>
              </a:rPr>
              <a:t>использование биотоплива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956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317"/>
    </mc:Choice>
    <mc:Fallback xmlns="">
      <p:transition advTm="731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ривошеин\Текущая\Доклады\2017\Ноябрь\Площадки\Мордино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68" y="4293096"/>
            <a:ext cx="2092280" cy="117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8" descr="то что над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476250"/>
            <a:ext cx="8651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142875" y="1127125"/>
            <a:ext cx="7562850" cy="15875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-36512" y="200834"/>
            <a:ext cx="78484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336600"/>
                </a:solidFill>
                <a:latin typeface="+mj-lt"/>
              </a:rPr>
              <a:t>3. </a:t>
            </a:r>
            <a:r>
              <a:rPr lang="en-US" sz="2000" b="1" dirty="0" smtClean="0">
                <a:solidFill>
                  <a:srgbClr val="336600"/>
                </a:solidFill>
                <a:latin typeface="+mj-lt"/>
              </a:rPr>
              <a:t>Construction </a:t>
            </a:r>
            <a:r>
              <a:rPr lang="en-US" sz="2000" b="1" dirty="0">
                <a:solidFill>
                  <a:srgbClr val="336600"/>
                </a:solidFill>
                <a:latin typeface="+mj-lt"/>
              </a:rPr>
              <a:t>of temporary storage of wood </a:t>
            </a:r>
            <a:r>
              <a:rPr lang="en-US" sz="2000" b="1" dirty="0" smtClean="0">
                <a:solidFill>
                  <a:srgbClr val="336600"/>
                </a:solidFill>
                <a:latin typeface="+mj-lt"/>
              </a:rPr>
              <a:t>waste</a:t>
            </a:r>
            <a:r>
              <a:rPr lang="ru-RU" sz="2000" b="1" dirty="0" smtClean="0">
                <a:solidFill>
                  <a:srgbClr val="336600"/>
                </a:solidFill>
                <a:latin typeface="+mj-lt"/>
              </a:rPr>
              <a:t>/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336600"/>
                </a:solidFill>
                <a:latin typeface="+mj-lt"/>
              </a:rPr>
              <a:t>3</a:t>
            </a:r>
            <a:r>
              <a:rPr lang="ru-RU" sz="2000" dirty="0" smtClean="0">
                <a:solidFill>
                  <a:srgbClr val="336600"/>
                </a:solidFill>
                <a:latin typeface="+mj-lt"/>
              </a:rPr>
              <a:t>.Строительство площадок временного хранения древесных отходов</a:t>
            </a:r>
            <a:endParaRPr lang="ru-RU" sz="2000" b="1" dirty="0">
              <a:solidFill>
                <a:srgbClr val="336600"/>
              </a:solidFill>
              <a:latin typeface="+mj-lt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89968"/>
              </p:ext>
            </p:extLst>
          </p:nvPr>
        </p:nvGraphicFramePr>
        <p:xfrm>
          <a:off x="142875" y="1484313"/>
          <a:ext cx="6085309" cy="5538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79512" y="1268760"/>
            <a:ext cx="5256584" cy="707886"/>
          </a:xfrm>
          <a:prstGeom prst="rect">
            <a:avLst/>
          </a:prstGeom>
          <a:solidFill>
            <a:srgbClr val="A7FB85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Инвестиции Республики Коми </a:t>
            </a:r>
          </a:p>
          <a:p>
            <a:pPr algn="ctr"/>
            <a:r>
              <a:rPr lang="ru-RU" sz="2000" b="1" dirty="0" smtClean="0">
                <a:latin typeface="+mj-lt"/>
              </a:rPr>
              <a:t>в инфраструктуру биоэнергетики, млн. руб.</a:t>
            </a:r>
            <a:endParaRPr lang="ru-RU" sz="2000" b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1331476"/>
            <a:ext cx="309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+mj-lt"/>
              </a:rPr>
              <a:t>Построены 4 площадки:</a:t>
            </a:r>
            <a:endParaRPr lang="ru-RU" sz="1800" dirty="0">
              <a:latin typeface="+mj-lt"/>
            </a:endParaRPr>
          </a:p>
        </p:txBody>
      </p:sp>
      <p:pic>
        <p:nvPicPr>
          <p:cNvPr id="10" name="Picture 3" descr="D:\Кривошеин\Картинки\2015\Лесозавод 1- площадка Жешарт\P14003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65846"/>
            <a:ext cx="2088232" cy="139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940152" y="5517232"/>
            <a:ext cx="900099" cy="307777"/>
          </a:xfrm>
          <a:prstGeom prst="rect">
            <a:avLst/>
          </a:prstGeom>
          <a:solidFill>
            <a:srgbClr val="A7FB85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+mj-lt"/>
              </a:rPr>
              <a:t>Жешарт</a:t>
            </a:r>
            <a:endParaRPr lang="ru-RU" sz="1400" b="1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5" name="Picture 2" descr="D:\Кривошеин\Картинки\корткерос октябрь 2014\норвежцы в Корткеросском районе\DSC_18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96952"/>
            <a:ext cx="2088232" cy="138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868144" y="3049215"/>
            <a:ext cx="946854" cy="307777"/>
          </a:xfrm>
          <a:prstGeom prst="rect">
            <a:avLst/>
          </a:prstGeom>
          <a:solidFill>
            <a:srgbClr val="A7FB85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+mj-lt"/>
              </a:rPr>
              <a:t>Аджером</a:t>
            </a:r>
            <a:endParaRPr lang="ru-RU" sz="14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68144" y="4417367"/>
            <a:ext cx="972107" cy="307777"/>
          </a:xfrm>
          <a:prstGeom prst="rect">
            <a:avLst/>
          </a:prstGeom>
          <a:solidFill>
            <a:srgbClr val="A7FB85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+mj-lt"/>
              </a:rPr>
              <a:t>Мордино</a:t>
            </a:r>
            <a:endParaRPr lang="ru-RU" sz="1400" b="1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http://respublika11.ru/wp-content/uploads/2016/12/DSCN077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63256"/>
            <a:ext cx="2088232" cy="133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868144" y="1681063"/>
            <a:ext cx="1080120" cy="307777"/>
          </a:xfrm>
          <a:prstGeom prst="rect">
            <a:avLst/>
          </a:prstGeom>
          <a:solidFill>
            <a:srgbClr val="A7FB85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+mj-lt"/>
              </a:rPr>
              <a:t>Усть-Кулом</a:t>
            </a:r>
            <a:endParaRPr lang="ru-RU" sz="1400" b="1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12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317"/>
    </mc:Choice>
    <mc:Fallback xmlns="">
      <p:transition advTm="731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ривошеин\Текущая\Ответы на вопросы\2017\Сентябрь\ЛесПромИнформ\Фото\Монди\ТЭЦ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89"/>
          <a:stretch/>
        </p:blipFill>
        <p:spPr bwMode="auto">
          <a:xfrm>
            <a:off x="179512" y="4993774"/>
            <a:ext cx="2664296" cy="189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ривошеин\Сетевая папка для разбора\Международное сотрудничество\Норвеги\2015\сайт\СевЛесПил\20150611_1127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6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98"/>
          <a:stretch/>
        </p:blipFill>
        <p:spPr bwMode="auto">
          <a:xfrm>
            <a:off x="5963669" y="1268165"/>
            <a:ext cx="3097924" cy="201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Кривошеин\Сетевая папка для разбора\Международное сотрудничество\Норвеги\2015\сайт\ооо Биоэнергетическая компания\20150610_1743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3"/>
          <a:stretch/>
        </p:blipFill>
        <p:spPr bwMode="auto">
          <a:xfrm>
            <a:off x="179512" y="3212976"/>
            <a:ext cx="2664296" cy="17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то что над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76250"/>
            <a:ext cx="8651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Положение заводов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7000"/>
                    </a14:imgEffect>
                  </a14:imgLayer>
                </a14:imgProps>
              </a:ext>
            </a:extLst>
          </a:blip>
          <a:srcRect l="16898" t="55875" r="33292" b="15751"/>
          <a:stretch/>
        </p:blipFill>
        <p:spPr bwMode="auto">
          <a:xfrm>
            <a:off x="3203848" y="3789040"/>
            <a:ext cx="5956722" cy="3037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4627" y="1127125"/>
            <a:ext cx="7705725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Подзаголовок 2"/>
          <p:cNvSpPr txBox="1">
            <a:spLocks/>
          </p:cNvSpPr>
          <p:nvPr/>
        </p:nvSpPr>
        <p:spPr>
          <a:xfrm>
            <a:off x="5868144" y="5949280"/>
            <a:ext cx="3240157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625475" indent="-88900" eaLnBrk="0" hangingPunct="0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>ТЭС работает</a:t>
            </a:r>
          </a:p>
          <a:p>
            <a:pPr marL="625475" indent="-88900" eaLnBrk="0" hangingPunct="0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>ТЭС строится/модернизируется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940152" y="6027590"/>
            <a:ext cx="447360" cy="281730"/>
          </a:xfrm>
          <a:prstGeom prst="rect">
            <a:avLst/>
          </a:prstGeom>
          <a:solidFill>
            <a:srgbClr val="1BD816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940152" y="6397143"/>
            <a:ext cx="447360" cy="27221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7"/>
          <p:cNvSpPr>
            <a:spLocks noChangeArrowheads="1"/>
          </p:cNvSpPr>
          <p:nvPr/>
        </p:nvSpPr>
        <p:spPr bwMode="auto">
          <a:xfrm>
            <a:off x="7164288" y="4221088"/>
            <a:ext cx="22320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200000"/>
              <a:buFontTx/>
              <a:buChar char="•"/>
            </a:pPr>
            <a:r>
              <a:rPr lang="ru-RU" sz="10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sz="900" b="1" dirty="0" smtClean="0">
                <a:solidFill>
                  <a:srgbClr val="FF0000"/>
                </a:solidFill>
                <a:latin typeface="Verdana" pitchFamily="34" charset="0"/>
              </a:rPr>
              <a:t>пгт. Троицко-Печорск</a:t>
            </a:r>
            <a:endParaRPr lang="ru-RU" sz="9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5" name="AutoShape 14"/>
          <p:cNvSpPr>
            <a:spLocks noChangeArrowheads="1"/>
          </p:cNvSpPr>
          <p:nvPr/>
        </p:nvSpPr>
        <p:spPr bwMode="auto">
          <a:xfrm>
            <a:off x="7850708" y="5301207"/>
            <a:ext cx="1227979" cy="354233"/>
          </a:xfrm>
          <a:prstGeom prst="wedgeRoundRectCallout">
            <a:avLst>
              <a:gd name="adj1" fmla="val -73841"/>
              <a:gd name="adj2" fmla="val -30203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b="1" dirty="0" smtClean="0">
                <a:solidFill>
                  <a:schemeClr val="bg1"/>
                </a:solidFill>
                <a:latin typeface="Verdana" pitchFamily="34" charset="0"/>
              </a:rPr>
              <a:t>ТЭС Азимут</a:t>
            </a:r>
            <a:endParaRPr lang="ru-RU" altLang="ru-RU" sz="1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6" name="Прямоугольник 7"/>
          <p:cNvSpPr>
            <a:spLocks noChangeArrowheads="1"/>
          </p:cNvSpPr>
          <p:nvPr/>
        </p:nvSpPr>
        <p:spPr bwMode="auto">
          <a:xfrm>
            <a:off x="4716239" y="4679558"/>
            <a:ext cx="22320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200000"/>
              <a:buFontTx/>
              <a:buChar char="•"/>
            </a:pPr>
            <a:r>
              <a:rPr lang="ru-RU" sz="11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sz="1100" b="1" u="sng" dirty="0">
                <a:solidFill>
                  <a:srgbClr val="FF0000"/>
                </a:solidFill>
                <a:latin typeface="Verdana" pitchFamily="34" charset="0"/>
              </a:rPr>
              <a:t>г. Сыктывкар</a:t>
            </a:r>
          </a:p>
        </p:txBody>
      </p:sp>
      <p:sp>
        <p:nvSpPr>
          <p:cNvPr id="47" name="AutoShape 14"/>
          <p:cNvSpPr>
            <a:spLocks noChangeArrowheads="1"/>
          </p:cNvSpPr>
          <p:nvPr/>
        </p:nvSpPr>
        <p:spPr bwMode="auto">
          <a:xfrm>
            <a:off x="1187624" y="6525344"/>
            <a:ext cx="1905091" cy="309545"/>
          </a:xfrm>
          <a:prstGeom prst="wedgeRoundRectCallout">
            <a:avLst>
              <a:gd name="adj1" fmla="val 161036"/>
              <a:gd name="adj2" fmla="val -606042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chemeClr val="bg1"/>
                </a:solidFill>
                <a:latin typeface="Verdana" pitchFamily="34" charset="0"/>
              </a:rPr>
              <a:t>ТЭЦ Монди СЛПК</a:t>
            </a:r>
            <a:endParaRPr lang="ru-RU" altLang="ru-RU" sz="1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8" name="AutoShape 14"/>
          <p:cNvSpPr>
            <a:spLocks noChangeArrowheads="1"/>
          </p:cNvSpPr>
          <p:nvPr/>
        </p:nvSpPr>
        <p:spPr bwMode="auto">
          <a:xfrm>
            <a:off x="971600" y="3212976"/>
            <a:ext cx="2252190" cy="313583"/>
          </a:xfrm>
          <a:prstGeom prst="wedgeRoundRectCallout">
            <a:avLst>
              <a:gd name="adj1" fmla="val 138315"/>
              <a:gd name="adj2" fmla="val 444623"/>
              <a:gd name="adj3" fmla="val 16667"/>
            </a:avLst>
          </a:prstGeom>
          <a:solidFill>
            <a:srgbClr val="1BD81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latin typeface="Verdana" pitchFamily="34" charset="0"/>
              </a:rPr>
              <a:t>ТЭС Сыктывкарская</a:t>
            </a:r>
            <a:endParaRPr lang="ru-RU" altLang="ru-RU" sz="1200" b="1" dirty="0">
              <a:latin typeface="Verdana" pitchFamily="34" charset="0"/>
            </a:endParaRPr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785782"/>
              </p:ext>
            </p:extLst>
          </p:nvPr>
        </p:nvGraphicFramePr>
        <p:xfrm>
          <a:off x="16238" y="1189507"/>
          <a:ext cx="5923914" cy="1951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9869"/>
                <a:gridCol w="1695773"/>
                <a:gridCol w="1164758"/>
                <a:gridCol w="1283514"/>
              </a:tblGrid>
              <a:tr h="758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Проект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Мощность э</a:t>
                      </a: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</a:rPr>
                        <a:t>лектроэнергии</a:t>
                      </a:r>
                      <a:r>
                        <a:rPr lang="ru-RU" sz="1600" dirty="0" smtClean="0">
                          <a:effectLst/>
                        </a:rPr>
                        <a:t>, мВт</a:t>
                      </a:r>
                      <a:endParaRPr lang="ru-RU" sz="15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Объем </a:t>
                      </a:r>
                      <a:r>
                        <a:rPr lang="ru-RU" sz="1400" dirty="0">
                          <a:effectLst/>
                        </a:rPr>
                        <a:t>топлива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 год, тыс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smtClean="0">
                          <a:effectLst/>
                        </a:rPr>
                        <a:t>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Инвестиции</a:t>
                      </a:r>
                      <a:endParaRPr lang="ru-RU" sz="15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млрд. </a:t>
                      </a:r>
                      <a:r>
                        <a:rPr lang="ru-RU" sz="1500" dirty="0">
                          <a:effectLst/>
                        </a:rPr>
                        <a:t>руб.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37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</a:rPr>
                        <a:t>СевЛесПил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2,3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53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0,29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37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</a:rPr>
                        <a:t>Азимут 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2,5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70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0,3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</a:rPr>
                        <a:t>ТЭС Сыктывкарская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4,3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83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0,91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370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Монди СЛПК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170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600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8,13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2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ИТОГО: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179,1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806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9,63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7083" y="98629"/>
            <a:ext cx="87413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336600"/>
                </a:solidFill>
                <a:latin typeface="+mj-lt"/>
              </a:rPr>
              <a:t>4</a:t>
            </a:r>
            <a:r>
              <a:rPr lang="en-US" b="1" dirty="0">
                <a:solidFill>
                  <a:srgbClr val="336600"/>
                </a:solidFill>
                <a:latin typeface="+mj-lt"/>
              </a:rPr>
              <a:t>. Assistance in the implementation of electricity generation projects from wood </a:t>
            </a:r>
            <a:r>
              <a:rPr lang="en-US" b="1" dirty="0" smtClean="0">
                <a:solidFill>
                  <a:srgbClr val="336600"/>
                </a:solidFill>
                <a:latin typeface="+mj-lt"/>
              </a:rPr>
              <a:t>waste</a:t>
            </a:r>
            <a:r>
              <a:rPr lang="ru-RU" b="1" dirty="0" smtClean="0">
                <a:solidFill>
                  <a:srgbClr val="336600"/>
                </a:solidFill>
                <a:latin typeface="+mj-lt"/>
              </a:rPr>
              <a:t>/</a:t>
            </a:r>
          </a:p>
          <a:p>
            <a:pPr algn="ctr">
              <a:defRPr/>
            </a:pPr>
            <a:r>
              <a:rPr lang="ru-RU" dirty="0" smtClean="0">
                <a:solidFill>
                  <a:srgbClr val="336600"/>
                </a:solidFill>
                <a:latin typeface="+mj-lt"/>
              </a:rPr>
              <a:t>4. Содействие </a:t>
            </a:r>
            <a:r>
              <a:rPr lang="ru-RU" dirty="0">
                <a:solidFill>
                  <a:srgbClr val="336600"/>
                </a:solidFill>
                <a:latin typeface="+mj-lt"/>
              </a:rPr>
              <a:t>реализации проектов генерации электроэнергии </a:t>
            </a:r>
            <a:endParaRPr lang="ru-RU" dirty="0" smtClean="0">
              <a:solidFill>
                <a:srgbClr val="336600"/>
              </a:solidFill>
              <a:latin typeface="+mj-lt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336600"/>
                </a:solidFill>
                <a:latin typeface="+mj-lt"/>
              </a:rPr>
              <a:t>из </a:t>
            </a:r>
            <a:r>
              <a:rPr lang="ru-RU" dirty="0">
                <a:solidFill>
                  <a:srgbClr val="336600"/>
                </a:solidFill>
                <a:latin typeface="+mj-lt"/>
              </a:rPr>
              <a:t>древесных отходов</a:t>
            </a:r>
            <a:endParaRPr lang="ru-RU" b="1" dirty="0">
              <a:solidFill>
                <a:srgbClr val="336600"/>
              </a:solidFill>
              <a:latin typeface="+mj-lt"/>
            </a:endParaRPr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6898162" y="3284984"/>
            <a:ext cx="1905091" cy="309545"/>
          </a:xfrm>
          <a:prstGeom prst="wedgeRoundRectCallout">
            <a:avLst>
              <a:gd name="adj1" fmla="val -132689"/>
              <a:gd name="adj2" fmla="val 431074"/>
              <a:gd name="adj3" fmla="val 16667"/>
            </a:avLst>
          </a:prstGeom>
          <a:solidFill>
            <a:srgbClr val="1BD81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latin typeface="Verdana" pitchFamily="34" charset="0"/>
              </a:rPr>
              <a:t>ТЭС СевЛесПил</a:t>
            </a:r>
            <a:endParaRPr lang="ru-RU" altLang="ru-RU" sz="12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788975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9" t="23821" r="7666" b="20627"/>
          <a:stretch/>
        </p:blipFill>
        <p:spPr bwMode="auto">
          <a:xfrm>
            <a:off x="3563888" y="5232401"/>
            <a:ext cx="3189729" cy="165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8" descr="то что над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476250"/>
            <a:ext cx="8651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142875" y="1127125"/>
            <a:ext cx="7562850" cy="15875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07755" y="1505104"/>
            <a:ext cx="5400749" cy="3724096"/>
          </a:xfrm>
          <a:prstGeom prst="rect">
            <a:avLst/>
          </a:prstGeom>
          <a:solidFill>
            <a:srgbClr val="A7FB8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/>
                </a:solidFill>
                <a:latin typeface="+mj-lt"/>
              </a:rPr>
              <a:t>Детские сады, дома культуры и т.п. переводятся с </a:t>
            </a:r>
            <a:r>
              <a:rPr lang="ru-RU" b="1" dirty="0">
                <a:solidFill>
                  <a:schemeClr val="tx2"/>
                </a:solidFill>
                <a:latin typeface="+mj-lt"/>
              </a:rPr>
              <a:t>электроотопления на отопление </a:t>
            </a:r>
            <a:r>
              <a:rPr lang="ru-RU" b="1" dirty="0" smtClean="0">
                <a:solidFill>
                  <a:schemeClr val="tx2"/>
                </a:solidFill>
                <a:latin typeface="+mj-lt"/>
              </a:rPr>
              <a:t>пеллетами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500" b="1" dirty="0">
              <a:solidFill>
                <a:schemeClr val="tx2"/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/>
                </a:solidFill>
                <a:latin typeface="+mj-lt"/>
              </a:rPr>
              <a:t>Отопление </a:t>
            </a:r>
            <a:r>
              <a:rPr lang="ru-RU" b="1" dirty="0">
                <a:solidFill>
                  <a:schemeClr val="tx2"/>
                </a:solidFill>
                <a:latin typeface="+mj-lt"/>
              </a:rPr>
              <a:t>биотопливом </a:t>
            </a:r>
            <a:r>
              <a:rPr lang="ru-RU" b="1" dirty="0" smtClean="0">
                <a:solidFill>
                  <a:schemeClr val="tx2"/>
                </a:solidFill>
                <a:latin typeface="+mj-lt"/>
              </a:rPr>
              <a:t>существенно снижает издержки социальных объектов </a:t>
            </a:r>
            <a:r>
              <a:rPr lang="ru-RU" b="1" dirty="0">
                <a:solidFill>
                  <a:schemeClr val="tx2"/>
                </a:solidFill>
                <a:latin typeface="+mj-lt"/>
              </a:rPr>
              <a:t>на </a:t>
            </a:r>
            <a:r>
              <a:rPr lang="ru-RU" b="1" dirty="0" smtClean="0">
                <a:solidFill>
                  <a:schemeClr val="tx2"/>
                </a:solidFill>
                <a:latin typeface="+mj-lt"/>
              </a:rPr>
              <a:t>отопление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500" b="1" dirty="0" smtClean="0">
              <a:solidFill>
                <a:schemeClr val="tx2"/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/>
                </a:solidFill>
                <a:latin typeface="+mj-lt"/>
              </a:rPr>
              <a:t>Общее количество реализованных проектов – 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20 объектов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500" b="1" dirty="0">
              <a:solidFill>
                <a:schemeClr val="tx2"/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/>
                </a:solidFill>
                <a:latin typeface="+mj-lt"/>
              </a:rPr>
              <a:t>Ежегодное потребления биотоплива – </a:t>
            </a:r>
          </a:p>
          <a:p>
            <a:r>
              <a:rPr lang="ru-RU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+mj-lt"/>
              </a:rPr>
              <a:t>     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1400 тонн в год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500" b="1" dirty="0" smtClean="0">
              <a:solidFill>
                <a:schemeClr val="tx2"/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/>
                </a:solidFill>
                <a:latin typeface="+mj-lt"/>
              </a:rPr>
              <a:t>Пеллеты </a:t>
            </a:r>
            <a:r>
              <a:rPr lang="ru-RU" b="1" dirty="0">
                <a:solidFill>
                  <a:schemeClr val="tx2"/>
                </a:solidFill>
                <a:latin typeface="+mj-lt"/>
              </a:rPr>
              <a:t>и </a:t>
            </a:r>
            <a:r>
              <a:rPr lang="ru-RU" b="1" dirty="0" smtClean="0">
                <a:solidFill>
                  <a:schemeClr val="tx2"/>
                </a:solidFill>
                <a:latin typeface="+mj-lt"/>
              </a:rPr>
              <a:t>брикеты субсидируются республикой </a:t>
            </a:r>
            <a:r>
              <a:rPr lang="ru-RU" b="1" dirty="0">
                <a:solidFill>
                  <a:schemeClr val="tx2"/>
                </a:solidFill>
                <a:latin typeface="+mj-lt"/>
              </a:rPr>
              <a:t>при поставке </a:t>
            </a:r>
            <a:r>
              <a:rPr lang="ru-RU" b="1" dirty="0" smtClean="0">
                <a:solidFill>
                  <a:schemeClr val="tx2"/>
                </a:solidFill>
                <a:latin typeface="+mj-lt"/>
              </a:rPr>
              <a:t>населению</a:t>
            </a:r>
          </a:p>
          <a:p>
            <a:r>
              <a:rPr lang="ru-RU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+mj-lt"/>
              </a:rPr>
              <a:t>     2016 </a:t>
            </a:r>
            <a:r>
              <a:rPr lang="ru-RU" b="1" dirty="0">
                <a:solidFill>
                  <a:schemeClr val="tx2"/>
                </a:solidFill>
                <a:latin typeface="+mj-lt"/>
              </a:rPr>
              <a:t>г. – </a:t>
            </a:r>
            <a:r>
              <a:rPr lang="ru-RU" b="1" dirty="0">
                <a:solidFill>
                  <a:srgbClr val="FF0000"/>
                </a:solidFill>
                <a:latin typeface="+mj-lt"/>
              </a:rPr>
              <a:t>2,3 млн. руб. </a:t>
            </a:r>
            <a:r>
              <a:rPr lang="ru-RU" b="1" dirty="0">
                <a:solidFill>
                  <a:schemeClr val="tx2"/>
                </a:solidFill>
                <a:latin typeface="+mj-lt"/>
              </a:rPr>
              <a:t>(624 т.) </a:t>
            </a:r>
            <a:endParaRPr lang="ru-RU" b="1" dirty="0" smtClean="0">
              <a:solidFill>
                <a:schemeClr val="tx2"/>
              </a:solidFill>
              <a:latin typeface="+mj-lt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+mj-lt"/>
              </a:rPr>
              <a:t>      2017 </a:t>
            </a:r>
            <a:r>
              <a:rPr lang="ru-RU" b="1" dirty="0">
                <a:solidFill>
                  <a:schemeClr val="tx2"/>
                </a:solidFill>
                <a:latin typeface="+mj-lt"/>
              </a:rPr>
              <a:t>г. – </a:t>
            </a:r>
            <a:r>
              <a:rPr lang="ru-RU" b="1" dirty="0">
                <a:solidFill>
                  <a:srgbClr val="FF0000"/>
                </a:solidFill>
                <a:latin typeface="+mj-lt"/>
              </a:rPr>
              <a:t>4,8 млн. руб. </a:t>
            </a:r>
            <a:r>
              <a:rPr lang="ru-RU" b="1" dirty="0">
                <a:solidFill>
                  <a:schemeClr val="tx2"/>
                </a:solidFill>
                <a:latin typeface="+mj-lt"/>
              </a:rPr>
              <a:t>(696 т</a:t>
            </a:r>
            <a:r>
              <a:rPr lang="ru-RU" b="1" dirty="0" smtClean="0">
                <a:solidFill>
                  <a:schemeClr val="tx2"/>
                </a:solidFill>
                <a:latin typeface="+mj-lt"/>
              </a:rPr>
              <a:t>.)</a:t>
            </a:r>
            <a:endParaRPr lang="ru-RU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6512" y="116632"/>
            <a:ext cx="799249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900" b="1" dirty="0">
                <a:solidFill>
                  <a:srgbClr val="336600"/>
                </a:solidFill>
                <a:latin typeface="+mj-lt"/>
              </a:rPr>
              <a:t>5. Stimulation of biofuel use among the public and </a:t>
            </a:r>
            <a:r>
              <a:rPr lang="en-US" sz="1900" b="1" dirty="0" smtClean="0">
                <a:solidFill>
                  <a:srgbClr val="336600"/>
                </a:solidFill>
                <a:latin typeface="+mj-lt"/>
              </a:rPr>
              <a:t>enterprises</a:t>
            </a:r>
            <a:r>
              <a:rPr lang="ru-RU" sz="1900" b="1" dirty="0" smtClean="0">
                <a:solidFill>
                  <a:srgbClr val="336600"/>
                </a:solidFill>
                <a:latin typeface="+mj-lt"/>
              </a:rPr>
              <a:t>/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336600"/>
                </a:solidFill>
                <a:latin typeface="+mj-lt"/>
              </a:rPr>
              <a:t>5. Стимулирование </a:t>
            </a:r>
            <a:r>
              <a:rPr lang="ru-RU" sz="1900" dirty="0">
                <a:solidFill>
                  <a:srgbClr val="336600"/>
                </a:solidFill>
                <a:latin typeface="+mj-lt"/>
              </a:rPr>
              <a:t>использования биотоплива среди населения </a:t>
            </a:r>
            <a:endParaRPr lang="ru-RU" sz="1900" dirty="0" smtClean="0">
              <a:solidFill>
                <a:srgbClr val="336600"/>
              </a:solidFill>
              <a:latin typeface="+mj-lt"/>
            </a:endParaRPr>
          </a:p>
          <a:p>
            <a:pPr algn="ctr">
              <a:defRPr/>
            </a:pPr>
            <a:r>
              <a:rPr lang="ru-RU" sz="1900" dirty="0" smtClean="0">
                <a:solidFill>
                  <a:srgbClr val="336600"/>
                </a:solidFill>
                <a:latin typeface="+mj-lt"/>
              </a:rPr>
              <a:t>и </a:t>
            </a:r>
            <a:r>
              <a:rPr lang="ru-RU" sz="1900" dirty="0">
                <a:solidFill>
                  <a:srgbClr val="336600"/>
                </a:solidFill>
                <a:latin typeface="+mj-lt"/>
              </a:rPr>
              <a:t>хозяйствующих </a:t>
            </a:r>
            <a:r>
              <a:rPr lang="ru-RU" sz="1900" dirty="0" smtClean="0">
                <a:solidFill>
                  <a:srgbClr val="336600"/>
                </a:solidFill>
                <a:latin typeface="+mj-lt"/>
              </a:rPr>
              <a:t>субъектов</a:t>
            </a:r>
            <a:endParaRPr lang="ru-RU" sz="1900" dirty="0">
              <a:solidFill>
                <a:srgbClr val="336600"/>
              </a:solidFill>
              <a:latin typeface="+mj-lt"/>
            </a:endParaRPr>
          </a:p>
        </p:txBody>
      </p:sp>
      <p:pic>
        <p:nvPicPr>
          <p:cNvPr id="7" name="Picture 2" descr="http://www.biotoprk.ru/images/news/det_sad_pellety_2016_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3" t="1686" r="14884" b="16284"/>
          <a:stretch/>
        </p:blipFill>
        <p:spPr bwMode="auto">
          <a:xfrm>
            <a:off x="15775" y="1196752"/>
            <a:ext cx="3611345" cy="324711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" y="4444054"/>
            <a:ext cx="3614954" cy="241394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 descr="Картинки по запросу пеллетная котельная корткерос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242559"/>
            <a:ext cx="2488800" cy="16428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58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317"/>
    </mc:Choice>
    <mc:Fallback xmlns="">
      <p:transition advTm="731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114300" y="908720"/>
            <a:ext cx="762635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171" name="Picture 3" descr="то что над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06375"/>
            <a:ext cx="8651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808312" y="1124744"/>
            <a:ext cx="644420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  <a:defRPr/>
            </a:pPr>
            <a:r>
              <a:rPr lang="ru-RU" b="1" kern="0" dirty="0">
                <a:solidFill>
                  <a:srgbClr val="336600"/>
                </a:solidFill>
                <a:latin typeface="+mj-lt"/>
              </a:rPr>
              <a:t>Международный обучающий тренинг </a:t>
            </a:r>
          </a:p>
          <a:p>
            <a:pPr algn="l">
              <a:spcAft>
                <a:spcPts val="0"/>
              </a:spcAft>
              <a:defRPr/>
            </a:pPr>
            <a:r>
              <a:rPr lang="ru-RU" b="1" kern="0" dirty="0">
                <a:solidFill>
                  <a:srgbClr val="336600"/>
                </a:solidFill>
                <a:latin typeface="+mj-lt"/>
              </a:rPr>
              <a:t>«Методология «Чистого производства» и разработка проектов бизнес-планов для предприятий Республики Коми </a:t>
            </a:r>
            <a:endParaRPr lang="ru-RU" b="1" kern="0" dirty="0" smtClean="0">
              <a:solidFill>
                <a:srgbClr val="336600"/>
              </a:solidFill>
              <a:latin typeface="+mj-lt"/>
            </a:endParaRPr>
          </a:p>
          <a:p>
            <a:pPr algn="l">
              <a:spcAft>
                <a:spcPts val="0"/>
              </a:spcAft>
              <a:defRPr/>
            </a:pPr>
            <a:r>
              <a:rPr lang="ru-RU" b="1" kern="0" dirty="0" smtClean="0">
                <a:solidFill>
                  <a:srgbClr val="336600"/>
                </a:solidFill>
                <a:latin typeface="+mj-lt"/>
              </a:rPr>
              <a:t>с </a:t>
            </a:r>
            <a:r>
              <a:rPr lang="ru-RU" b="1" kern="0" dirty="0">
                <a:solidFill>
                  <a:srgbClr val="336600"/>
                </a:solidFill>
                <a:latin typeface="+mj-lt"/>
              </a:rPr>
              <a:t>целью утилизации древесных отходов в муниципалитетах Республики</a:t>
            </a:r>
            <a:r>
              <a:rPr lang="ru-RU" b="1" kern="0" dirty="0" smtClean="0">
                <a:solidFill>
                  <a:srgbClr val="336600"/>
                </a:solidFill>
                <a:latin typeface="+mj-lt"/>
              </a:rPr>
              <a:t>»</a:t>
            </a:r>
          </a:p>
          <a:p>
            <a:pPr algn="l">
              <a:spcAft>
                <a:spcPts val="0"/>
              </a:spcAft>
              <a:defRPr/>
            </a:pPr>
            <a:endParaRPr lang="ru-RU" b="1" kern="0" dirty="0">
              <a:solidFill>
                <a:srgbClr val="336600"/>
              </a:solidFill>
              <a:latin typeface="+mj-lt"/>
            </a:endParaRPr>
          </a:p>
          <a:p>
            <a:pPr algn="l">
              <a:spcAft>
                <a:spcPts val="0"/>
              </a:spcAft>
              <a:defRPr/>
            </a:pPr>
            <a:endParaRPr lang="ru-RU" sz="800" kern="0" dirty="0">
              <a:solidFill>
                <a:srgbClr val="336600"/>
              </a:solidFill>
              <a:latin typeface="+mj-lt"/>
            </a:endParaRPr>
          </a:p>
        </p:txBody>
      </p:sp>
      <p:pic>
        <p:nvPicPr>
          <p:cNvPr id="717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" y="929258"/>
            <a:ext cx="2850897" cy="48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20" y="1484784"/>
            <a:ext cx="882628" cy="134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1008112" cy="140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-297706" y="128826"/>
            <a:ext cx="8614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336600"/>
                </a:solidFill>
                <a:latin typeface="+mj-lt"/>
              </a:rPr>
              <a:t>6</a:t>
            </a:r>
            <a:r>
              <a:rPr lang="en-US" sz="2000" b="1" dirty="0">
                <a:solidFill>
                  <a:srgbClr val="336600"/>
                </a:solidFill>
                <a:latin typeface="+mj-lt"/>
              </a:rPr>
              <a:t>. Realization of the Russian-Norwegian project "Cleaner </a:t>
            </a:r>
            <a:r>
              <a:rPr lang="en-US" sz="2000" b="1" dirty="0" smtClean="0">
                <a:solidFill>
                  <a:srgbClr val="336600"/>
                </a:solidFill>
                <a:latin typeface="+mj-lt"/>
              </a:rPr>
              <a:t>Production“/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336600"/>
                </a:solidFill>
                <a:latin typeface="+mj-lt"/>
              </a:rPr>
              <a:t>6. Реализация </a:t>
            </a:r>
            <a:r>
              <a:rPr lang="ru-RU" sz="2000" dirty="0">
                <a:solidFill>
                  <a:srgbClr val="336600"/>
                </a:solidFill>
                <a:latin typeface="+mj-lt"/>
              </a:rPr>
              <a:t>российско-норвежского </a:t>
            </a:r>
            <a:r>
              <a:rPr lang="ru-RU" sz="2000" dirty="0" smtClean="0">
                <a:solidFill>
                  <a:srgbClr val="336600"/>
                </a:solidFill>
                <a:latin typeface="+mj-lt"/>
              </a:rPr>
              <a:t>проекта «Чистое </a:t>
            </a:r>
            <a:r>
              <a:rPr lang="ru-RU" sz="2000" dirty="0">
                <a:solidFill>
                  <a:srgbClr val="336600"/>
                </a:solidFill>
                <a:latin typeface="+mj-lt"/>
              </a:rPr>
              <a:t>производство</a:t>
            </a:r>
            <a:r>
              <a:rPr lang="ru-RU" sz="2000" dirty="0" smtClean="0">
                <a:solidFill>
                  <a:srgbClr val="336600"/>
                </a:solidFill>
                <a:latin typeface="+mj-lt"/>
              </a:rPr>
              <a:t>»</a:t>
            </a:r>
            <a:endParaRPr lang="ru-RU" sz="2000" dirty="0">
              <a:solidFill>
                <a:srgbClr val="336600"/>
              </a:solidFill>
              <a:latin typeface="+mj-lt"/>
            </a:endParaRPr>
          </a:p>
        </p:txBody>
      </p:sp>
      <p:pic>
        <p:nvPicPr>
          <p:cNvPr id="1028" name="Picture 4" descr="http://biotoprk.ru/images/news/kortkeros_28_05_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6" y="2996952"/>
            <a:ext cx="562013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652120" y="4797152"/>
            <a:ext cx="355838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b="1" kern="0" dirty="0" smtClean="0">
              <a:solidFill>
                <a:srgbClr val="336600"/>
              </a:solidFill>
              <a:latin typeface="+mj-lt"/>
            </a:endParaRPr>
          </a:p>
          <a:p>
            <a:pPr marL="285750" indent="-285750" algn="l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kern="0" dirty="0" smtClean="0">
                <a:solidFill>
                  <a:srgbClr val="336600"/>
                </a:solidFill>
                <a:latin typeface="+mj-lt"/>
              </a:rPr>
              <a:t>7 тренингов с 2012 по 2017 годы</a:t>
            </a:r>
          </a:p>
          <a:p>
            <a:pPr marL="285750" indent="-285750" algn="l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kern="0" dirty="0" smtClean="0">
              <a:solidFill>
                <a:srgbClr val="336600"/>
              </a:solidFill>
              <a:latin typeface="+mj-lt"/>
            </a:endParaRPr>
          </a:p>
          <a:p>
            <a:pPr marL="285750" indent="-285750" algn="l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kern="0" dirty="0" smtClean="0">
                <a:solidFill>
                  <a:srgbClr val="336600"/>
                </a:solidFill>
                <a:latin typeface="+mj-lt"/>
              </a:rPr>
              <a:t>Около 200 участников</a:t>
            </a:r>
            <a:endParaRPr lang="en-US" kern="0" dirty="0" smtClean="0">
              <a:solidFill>
                <a:srgbClr val="336600"/>
              </a:solidFill>
              <a:latin typeface="+mj-lt"/>
            </a:endParaRPr>
          </a:p>
          <a:p>
            <a:pPr algn="l">
              <a:spcAft>
                <a:spcPts val="0"/>
              </a:spcAft>
              <a:defRPr/>
            </a:pPr>
            <a:endParaRPr lang="ru-RU" sz="800" kern="0" dirty="0">
              <a:solidFill>
                <a:srgbClr val="336600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2981851"/>
            <a:ext cx="3528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6600"/>
                </a:solidFill>
                <a:latin typeface="+mj-lt"/>
              </a:rPr>
              <a:t>ОРГАНИЗАТОРЫ: </a:t>
            </a:r>
            <a:endParaRPr lang="ru-RU" dirty="0">
              <a:solidFill>
                <a:srgbClr val="336600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rgbClr val="336600"/>
                </a:solidFill>
                <a:latin typeface="+mj-lt"/>
              </a:rPr>
              <a:t>Минпром </a:t>
            </a:r>
            <a:r>
              <a:rPr lang="ru-RU" dirty="0">
                <a:solidFill>
                  <a:srgbClr val="336600"/>
                </a:solidFill>
                <a:latin typeface="+mj-lt"/>
              </a:rPr>
              <a:t>Республики Коми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solidFill>
                  <a:srgbClr val="336600"/>
                </a:solidFill>
                <a:latin typeface="+mj-lt"/>
              </a:rPr>
              <a:t>Норск </a:t>
            </a:r>
            <a:r>
              <a:rPr lang="ru-RU" dirty="0" smtClean="0">
                <a:solidFill>
                  <a:srgbClr val="336600"/>
                </a:solidFill>
                <a:latin typeface="+mj-lt"/>
              </a:rPr>
              <a:t>Энерги</a:t>
            </a:r>
            <a:endParaRPr lang="ru-RU" dirty="0">
              <a:solidFill>
                <a:srgbClr val="336600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solidFill>
                  <a:srgbClr val="336600"/>
                </a:solidFill>
                <a:latin typeface="+mj-lt"/>
              </a:rPr>
              <a:t>Центр чистого производства и устойчивого </a:t>
            </a:r>
            <a:r>
              <a:rPr lang="ru-RU" dirty="0" smtClean="0">
                <a:solidFill>
                  <a:srgbClr val="336600"/>
                </a:solidFill>
                <a:latin typeface="+mj-lt"/>
              </a:rPr>
              <a:t>развития</a:t>
            </a:r>
            <a:endParaRPr lang="ru-RU" dirty="0">
              <a:solidFill>
                <a:srgbClr val="336600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solidFill>
                  <a:srgbClr val="336600"/>
                </a:solidFill>
                <a:latin typeface="+mj-lt"/>
              </a:rPr>
              <a:t>Сыктывкарский лесной институт</a:t>
            </a:r>
          </a:p>
        </p:txBody>
      </p:sp>
    </p:spTree>
    <p:extLst>
      <p:ext uri="{BB962C8B-B14F-4D97-AF65-F5344CB8AC3E}">
        <p14:creationId xmlns:p14="http://schemas.microsoft.com/office/powerpoint/2010/main" val="1370434625"/>
      </p:ext>
    </p:extLst>
  </p:cSld>
  <p:clrMapOvr>
    <a:masterClrMapping/>
  </p:clrMapOvr>
  <p:transition advTm="789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то что над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476250"/>
            <a:ext cx="8651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142875" y="1127125"/>
            <a:ext cx="7562850" cy="15875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496" y="344269"/>
            <a:ext cx="80295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rgbClr val="336600"/>
                </a:solidFill>
                <a:latin typeface="+mj-lt"/>
              </a:rPr>
              <a:t>7. Популяризация </a:t>
            </a:r>
            <a:r>
              <a:rPr lang="ru-RU" sz="2600" b="1" dirty="0">
                <a:solidFill>
                  <a:srgbClr val="336600"/>
                </a:solidFill>
                <a:latin typeface="+mj-lt"/>
              </a:rPr>
              <a:t>использования </a:t>
            </a:r>
            <a:r>
              <a:rPr lang="ru-RU" sz="2600" b="1" dirty="0" smtClean="0">
                <a:solidFill>
                  <a:srgbClr val="336600"/>
                </a:solidFill>
                <a:latin typeface="+mj-lt"/>
              </a:rPr>
              <a:t>биотоплива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5976" y="1268760"/>
            <a:ext cx="471601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dirty="0" smtClean="0">
                <a:solidFill>
                  <a:srgbClr val="336600"/>
                </a:solidFill>
                <a:latin typeface="+mn-lt"/>
              </a:rPr>
              <a:t>Создан сайт «</a:t>
            </a:r>
            <a:r>
              <a:rPr lang="ru-RU" dirty="0">
                <a:solidFill>
                  <a:srgbClr val="336600"/>
                </a:solidFill>
                <a:latin typeface="+mn-lt"/>
              </a:rPr>
              <a:t>Биоэнергетика </a:t>
            </a:r>
            <a:endParaRPr lang="ru-RU" dirty="0" smtClean="0">
              <a:solidFill>
                <a:srgbClr val="336600"/>
              </a:solidFill>
              <a:latin typeface="+mn-lt"/>
            </a:endParaRPr>
          </a:p>
          <a:p>
            <a:r>
              <a:rPr lang="ru-RU" dirty="0">
                <a:solidFill>
                  <a:srgbClr val="33660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336600"/>
                </a:solidFill>
                <a:latin typeface="+mn-lt"/>
              </a:rPr>
              <a:t>      в </a:t>
            </a:r>
            <a:r>
              <a:rPr lang="ru-RU" dirty="0">
                <a:solidFill>
                  <a:srgbClr val="336600"/>
                </a:solidFill>
                <a:latin typeface="+mn-lt"/>
              </a:rPr>
              <a:t>Республике Коми</a:t>
            </a:r>
            <a:r>
              <a:rPr lang="ru-RU" dirty="0" smtClean="0">
                <a:solidFill>
                  <a:srgbClr val="336600"/>
                </a:solidFill>
                <a:latin typeface="+mn-lt"/>
              </a:rPr>
              <a:t>»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800" dirty="0" smtClean="0">
              <a:solidFill>
                <a:srgbClr val="336600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>
                <a:solidFill>
                  <a:srgbClr val="336600"/>
                </a:solidFill>
                <a:latin typeface="+mn-lt"/>
              </a:rPr>
              <a:t>Снят фильм </a:t>
            </a:r>
            <a:r>
              <a:rPr lang="ru-RU" dirty="0">
                <a:solidFill>
                  <a:srgbClr val="336600"/>
                </a:solidFill>
                <a:latin typeface="+mn-lt"/>
              </a:rPr>
              <a:t>«Республика Коми: на пути к эффективному использованию энергии леса</a:t>
            </a:r>
            <a:r>
              <a:rPr lang="ru-RU" dirty="0" smtClean="0">
                <a:solidFill>
                  <a:srgbClr val="336600"/>
                </a:solidFill>
                <a:latin typeface="+mn-lt"/>
              </a:rPr>
              <a:t>»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800" dirty="0">
              <a:solidFill>
                <a:srgbClr val="336600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>
                <a:solidFill>
                  <a:srgbClr val="336600"/>
                </a:solidFill>
                <a:latin typeface="+mn-lt"/>
              </a:rPr>
              <a:t>Распространяется буклет популяризирующий биотопливо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800" dirty="0" smtClean="0">
              <a:solidFill>
                <a:srgbClr val="336600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>
                <a:solidFill>
                  <a:srgbClr val="336600"/>
                </a:solidFill>
                <a:latin typeface="+mn-lt"/>
              </a:rPr>
              <a:t>Организуются семинары и выставки </a:t>
            </a:r>
            <a:r>
              <a:rPr lang="ru-RU" dirty="0">
                <a:solidFill>
                  <a:srgbClr val="336600"/>
                </a:solidFill>
                <a:latin typeface="+mn-lt"/>
              </a:rPr>
              <a:t>производителей </a:t>
            </a:r>
            <a:r>
              <a:rPr lang="ru-RU" dirty="0" err="1">
                <a:solidFill>
                  <a:srgbClr val="336600"/>
                </a:solidFill>
                <a:latin typeface="+mn-lt"/>
              </a:rPr>
              <a:t>биотопливного</a:t>
            </a:r>
            <a:r>
              <a:rPr lang="ru-RU" dirty="0">
                <a:solidFill>
                  <a:srgbClr val="33660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336600"/>
                </a:solidFill>
                <a:latin typeface="+mn-lt"/>
              </a:rPr>
              <a:t>оборудования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800" dirty="0">
              <a:solidFill>
                <a:srgbClr val="336600"/>
              </a:solidFill>
              <a:latin typeface="+mn-lt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ru-RU" dirty="0">
                <a:solidFill>
                  <a:srgbClr val="336600"/>
                </a:solidFill>
                <a:latin typeface="+mn-lt"/>
              </a:rPr>
              <a:t>Подготовлена мобильная экспозиция «Биоэнергетика в Республике Коми</a:t>
            </a:r>
            <a:r>
              <a:rPr lang="ru-RU" dirty="0" smtClean="0">
                <a:solidFill>
                  <a:srgbClr val="336600"/>
                </a:solidFill>
                <a:latin typeface="+mn-lt"/>
              </a:rPr>
              <a:t>»</a:t>
            </a:r>
          </a:p>
          <a:p>
            <a:pPr marL="342900" lvl="0" indent="-342900">
              <a:buFont typeface="Wingdings" pitchFamily="2" charset="2"/>
              <a:buChar char="§"/>
            </a:pPr>
            <a:endParaRPr lang="ru-RU" sz="800" dirty="0">
              <a:solidFill>
                <a:srgbClr val="336600"/>
              </a:solidFill>
              <a:latin typeface="+mn-lt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ru-RU" dirty="0">
                <a:solidFill>
                  <a:srgbClr val="336600"/>
                </a:solidFill>
                <a:latin typeface="+mn-lt"/>
              </a:rPr>
              <a:t>Открыта лаборатория «Комплексное использование древесины» в Сыктывкарском лесном </a:t>
            </a:r>
            <a:r>
              <a:rPr lang="ru-RU" dirty="0" smtClean="0">
                <a:solidFill>
                  <a:srgbClr val="336600"/>
                </a:solidFill>
                <a:latin typeface="+mn-lt"/>
              </a:rPr>
              <a:t>институте</a:t>
            </a:r>
            <a:endParaRPr lang="ru-RU" dirty="0">
              <a:solidFill>
                <a:srgbClr val="336600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ru-RU" sz="800" dirty="0">
              <a:solidFill>
                <a:srgbClr val="336600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>
                <a:solidFill>
                  <a:srgbClr val="336600"/>
                </a:solidFill>
                <a:latin typeface="+mn-lt"/>
              </a:rPr>
              <a:t>Издан буклет «Опыт Республики Коми по утилизации древесных отходов</a:t>
            </a:r>
            <a:r>
              <a:rPr lang="ru-RU" dirty="0" smtClean="0">
                <a:solidFill>
                  <a:srgbClr val="336600"/>
                </a:solidFill>
                <a:latin typeface="+mn-lt"/>
              </a:rPr>
              <a:t>»</a:t>
            </a:r>
            <a:endParaRPr lang="ru-RU" dirty="0">
              <a:solidFill>
                <a:srgbClr val="336600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4" t="-307" r="10624" b="6087"/>
          <a:stretch/>
        </p:blipFill>
        <p:spPr bwMode="auto">
          <a:xfrm>
            <a:off x="186824" y="1196752"/>
            <a:ext cx="4002054" cy="2724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6" descr="http://biotoprk.ru/images/news/itogi_bioenerg_12.2016_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24" y="4005064"/>
            <a:ext cx="4002054" cy="26663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89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317"/>
    </mc:Choice>
    <mc:Fallback xmlns="">
      <p:transition advTm="731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10469</TotalTime>
  <Words>942</Words>
  <Application>Microsoft Office PowerPoint</Application>
  <PresentationFormat>Экран (4:3)</PresentationFormat>
  <Paragraphs>184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Андрей</cp:lastModifiedBy>
  <cp:revision>585</cp:revision>
  <dcterms:created xsi:type="dcterms:W3CDTF">2010-11-04T07:28:52Z</dcterms:created>
  <dcterms:modified xsi:type="dcterms:W3CDTF">2018-10-20T18:10:32Z</dcterms:modified>
</cp:coreProperties>
</file>