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</p:sldMasterIdLst>
  <p:notesMasterIdLst>
    <p:notesMasterId r:id="rId32"/>
  </p:notesMasterIdLst>
  <p:sldIdLst>
    <p:sldId id="276" r:id="rId2"/>
    <p:sldId id="298" r:id="rId3"/>
    <p:sldId id="300" r:id="rId4"/>
    <p:sldId id="305" r:id="rId5"/>
    <p:sldId id="269" r:id="rId6"/>
    <p:sldId id="270" r:id="rId7"/>
    <p:sldId id="280" r:id="rId8"/>
    <p:sldId id="285" r:id="rId9"/>
    <p:sldId id="312" r:id="rId10"/>
    <p:sldId id="306" r:id="rId11"/>
    <p:sldId id="297" r:id="rId12"/>
    <p:sldId id="289" r:id="rId13"/>
    <p:sldId id="290" r:id="rId14"/>
    <p:sldId id="292" r:id="rId15"/>
    <p:sldId id="293" r:id="rId16"/>
    <p:sldId id="294" r:id="rId17"/>
    <p:sldId id="295" r:id="rId18"/>
    <p:sldId id="263" r:id="rId19"/>
    <p:sldId id="264" r:id="rId20"/>
    <p:sldId id="265" r:id="rId21"/>
    <p:sldId id="284" r:id="rId22"/>
    <p:sldId id="260" r:id="rId23"/>
    <p:sldId id="262" r:id="rId24"/>
    <p:sldId id="302" r:id="rId25"/>
    <p:sldId id="307" r:id="rId26"/>
    <p:sldId id="308" r:id="rId27"/>
    <p:sldId id="309" r:id="rId28"/>
    <p:sldId id="310" r:id="rId29"/>
    <p:sldId id="311" r:id="rId30"/>
    <p:sldId id="304" r:id="rId3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49A907"/>
    <a:srgbClr val="2091DE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97" autoAdjust="0"/>
    <p:restoredTop sz="96000" autoAdjust="0"/>
  </p:normalViewPr>
  <p:slideViewPr>
    <p:cSldViewPr>
      <p:cViewPr varScale="1">
        <p:scale>
          <a:sx n="74" d="100"/>
          <a:sy n="74" d="100"/>
        </p:scale>
        <p:origin x="-91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0.2211980037735557"/>
          <c:y val="0.57922980896374165"/>
          <c:w val="0.77880199622644464"/>
          <c:h val="0.42077019103625907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0.1207251769768992"/>
                  <c:y val="-2.5130443603277385E-2"/>
                </c:manualLayout>
              </c:layout>
              <c:tx>
                <c:rich>
                  <a:bodyPr/>
                  <a:lstStyle/>
                  <a:p>
                    <a:pPr>
                      <a:defRPr sz="1600" baseline="0"/>
                    </a:pPr>
                    <a:r>
                      <a:rPr lang="en-US" sz="1600" baseline="0"/>
                      <a:t>84,3 %</a:t>
                    </a:r>
                  </a:p>
                </c:rich>
              </c:tx>
              <c:spPr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7.9898908396167909E-2"/>
                  <c:y val="-8.8041765202458797E-3"/>
                </c:manualLayout>
              </c:layout>
              <c:tx>
                <c:rich>
                  <a:bodyPr/>
                  <a:lstStyle/>
                  <a:p>
                    <a:r>
                      <a:rPr lang="en-US" sz="1600" baseline="0"/>
                      <a:t>3,6 %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1100198164275462E-2"/>
                  <c:y val="-6.8006511233965464E-2"/>
                </c:manualLayout>
              </c:layout>
              <c:tx>
                <c:rich>
                  <a:bodyPr/>
                  <a:lstStyle/>
                  <a:p>
                    <a:r>
                      <a:rPr lang="en-US" sz="1600" baseline="0"/>
                      <a:t>1,8 %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5663882687224815E-2"/>
                  <c:y val="-7.7305092560373101E-2"/>
                </c:manualLayout>
              </c:layout>
              <c:tx>
                <c:rich>
                  <a:bodyPr/>
                  <a:lstStyle/>
                  <a:p>
                    <a:r>
                      <a:rPr lang="en-US" sz="1600" baseline="0"/>
                      <a:t>4,2 %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6.3169577301070673E-2"/>
                  <c:y val="-4.3161052432126992E-2"/>
                </c:manualLayout>
              </c:layout>
              <c:tx>
                <c:rich>
                  <a:bodyPr/>
                  <a:lstStyle/>
                  <a:p>
                    <a:r>
                      <a:rPr lang="en-US" sz="1600" baseline="0"/>
                      <a:t>6,0 %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Лист1!$B$1:$B$5</c:f>
              <c:strCache>
                <c:ptCount val="5"/>
                <c:pt idx="0">
                  <c:v>экономия по расходам на топливо 70 млн. руб.</c:v>
                </c:pt>
                <c:pt idx="1">
                  <c:v>экономия по расходам на электроэнергию 3 млн. руб.</c:v>
                </c:pt>
                <c:pt idx="2">
                  <c:v>экономия по расходам на водоснабжение и водоотведение 1.5 млн.руб.</c:v>
                </c:pt>
                <c:pt idx="3">
                  <c:v>экономия по расходам на заработную плату, страховые взносы 3,5 млн руб.</c:v>
                </c:pt>
                <c:pt idx="4">
                  <c:v>экономия по расходам на ремонт 5 млн. руб.</c:v>
                </c:pt>
              </c:strCache>
            </c:strRef>
          </c:cat>
          <c:val>
            <c:numRef>
              <c:f>Лист1!$J$1:$J$5</c:f>
              <c:numCache>
                <c:formatCode>0.0</c:formatCode>
                <c:ptCount val="5"/>
                <c:pt idx="0">
                  <c:v>84.337349397590359</c:v>
                </c:pt>
                <c:pt idx="1">
                  <c:v>3.6144578313253009</c:v>
                </c:pt>
                <c:pt idx="2">
                  <c:v>1.8072289156626498</c:v>
                </c:pt>
                <c:pt idx="3">
                  <c:v>4.2168674698795181</c:v>
                </c:pt>
                <c:pt idx="4">
                  <c:v>6.0240963855421734</c:v>
                </c:pt>
              </c:numCache>
            </c:numRef>
          </c:val>
        </c:ser>
      </c:pie3DChart>
      <c:spPr>
        <a:ln>
          <a:noFill/>
        </a:ln>
      </c:spPr>
    </c:plotArea>
    <c:legend>
      <c:legendPos val="t"/>
      <c:legendEntry>
        <c:idx val="0"/>
        <c:txPr>
          <a:bodyPr/>
          <a:lstStyle/>
          <a:p>
            <a:pPr rtl="0">
              <a:defRPr sz="1600" baseline="0"/>
            </a:pPr>
            <a:endParaRPr lang="ru-RU"/>
          </a:p>
        </c:txPr>
      </c:legendEntry>
      <c:layout>
        <c:manualLayout>
          <c:xMode val="edge"/>
          <c:yMode val="edge"/>
          <c:x val="0"/>
          <c:y val="6.3038734179732291E-4"/>
          <c:w val="0.90084369803541864"/>
          <c:h val="0.51076179001421707"/>
        </c:manualLayout>
      </c:layout>
      <c:txPr>
        <a:bodyPr/>
        <a:lstStyle/>
        <a:p>
          <a:pPr rtl="0">
            <a:defRPr sz="1600" baseline="0"/>
          </a:pPr>
          <a:endParaRPr lang="ru-RU"/>
        </a:p>
      </c:txPr>
    </c:legend>
    <c:plotVisOnly val="1"/>
    <c:dispBlanksAs val="zero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wmf"/><Relationship Id="rId1" Type="http://schemas.openxmlformats.org/officeDocument/2006/relationships/image" Target="../media/image1.png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71083-812C-4929-9093-E3FE19ADE9BE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3C646-52E4-461E-BDD0-683EEAD99E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 smtClean="0">
                <a:latin typeface="Times New Roman" panose="02020603050405020304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1640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40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578F3-D49C-4C00-9E45-9A0689CABD4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6D06AF-934E-4B0A-A761-73D6E977BDDE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717152-28BB-4386-8071-D349A7F863A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D393F-9EB2-4554-8F17-B44CD0CCB6C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DA7367-F159-4B46-BDF5-CAC4BD2E1D70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A5E55-2E17-4038-88A6-12163FAB8323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42548D-12B5-47E2-8DB9-A3C1D8CC249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8F3ED4-7AE2-46DD-970C-C4F3F5F63004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45435E-8DB2-4C35-9F5B-5C099F857191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173FFD-0D7D-40F1-8BC9-59C86E684D9F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49FFD5-1D39-4C95-976C-55E0780C3681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2770C5-2042-49D4-A06D-4CE70EB0C91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DE04B-B367-4818-A6F4-9DD897860F2D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fld id="{B661D8B1-9366-4E17-B39A-FC128CA7CF45}" type="slidenum">
              <a:rPr lang="ru-RU" altLang="ru-RU"/>
              <a:pPr/>
              <a:t>‹#›</a:t>
            </a:fld>
            <a:endParaRPr lang="ru-RU" alt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537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9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84438" y="1828800"/>
            <a:ext cx="6507162" cy="2209800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chemeClr val="accent2"/>
                </a:solidFill>
                <a:latin typeface="Arial Unicode MS" pitchFamily="34" charset="-128"/>
              </a:rPr>
              <a:t>Опыт строительства и эксплуатации  котельных на биотопливе. </a:t>
            </a:r>
            <a:br>
              <a:rPr lang="ru-RU" altLang="ru-RU" sz="2400" b="1" i="1" smtClean="0">
                <a:solidFill>
                  <a:schemeClr val="accent2"/>
                </a:solidFill>
                <a:latin typeface="Arial Unicode MS" pitchFamily="34" charset="-128"/>
              </a:rPr>
            </a:br>
            <a:r>
              <a:rPr lang="ru-RU" altLang="ru-RU" sz="2400" b="1" i="1" smtClean="0">
                <a:solidFill>
                  <a:schemeClr val="accent2"/>
                </a:solidFill>
                <a:latin typeface="Arial Unicode MS" pitchFamily="34" charset="-128"/>
              </a:rPr>
              <a:t>Реализация инвестиционных проектов в коммунальной энергетике.</a:t>
            </a:r>
            <a:endParaRPr lang="ru-RU" altLang="ru-RU" sz="4600" smtClean="0"/>
          </a:p>
        </p:txBody>
      </p:sp>
      <p:sp>
        <p:nvSpPr>
          <p:cNvPr id="3075" name="object 7"/>
          <p:cNvSpPr txBox="1">
            <a:spLocks noChangeArrowheads="1"/>
          </p:cNvSpPr>
          <p:nvPr/>
        </p:nvSpPr>
        <p:spPr bwMode="auto">
          <a:xfrm>
            <a:off x="3492500" y="677863"/>
            <a:ext cx="5508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 algn="ctr" eaLnBrk="1" hangingPunct="1"/>
            <a:r>
              <a:rPr lang="ru-RU" altLang="ru-RU" b="1" i="1">
                <a:solidFill>
                  <a:srgbClr val="333399"/>
                </a:solidFill>
                <a:latin typeface="Arial Unicode MS" pitchFamily="34" charset="-128"/>
              </a:rPr>
              <a:t>     ООО «КиренскТеплоРесурс»</a:t>
            </a:r>
            <a:r>
              <a:rPr lang="ru-RU" altLang="ru-RU" sz="2000">
                <a:solidFill>
                  <a:srgbClr val="003E6C"/>
                </a:solidFill>
                <a:latin typeface="Trebuchet MS" pitchFamily="34" charset="0"/>
              </a:rPr>
              <a:t> </a:t>
            </a:r>
            <a:endParaRPr lang="ru-RU" altLang="ru-RU" sz="2000">
              <a:latin typeface="Trebuchet MS" pitchFamily="34" charset="0"/>
            </a:endParaRPr>
          </a:p>
        </p:txBody>
      </p:sp>
      <p:sp>
        <p:nvSpPr>
          <p:cNvPr id="3076" name="object 7"/>
          <p:cNvSpPr txBox="1">
            <a:spLocks noChangeArrowheads="1"/>
          </p:cNvSpPr>
          <p:nvPr/>
        </p:nvSpPr>
        <p:spPr bwMode="auto">
          <a:xfrm>
            <a:off x="71438" y="5724525"/>
            <a:ext cx="892968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ru-RU" b="1" i="1" dirty="0">
                <a:solidFill>
                  <a:srgbClr val="333399"/>
                </a:solidFill>
                <a:latin typeface="Arial Unicode MS" pitchFamily="34" charset="-128"/>
              </a:rPr>
              <a:t>      </a:t>
            </a:r>
            <a:r>
              <a:rPr lang="ru-RU" altLang="ru-RU" b="1" i="1" dirty="0" smtClean="0">
                <a:solidFill>
                  <a:srgbClr val="333399"/>
                </a:solidFill>
                <a:latin typeface="Arial Unicode MS" pitchFamily="34" charset="-128"/>
              </a:rPr>
              <a:t>Генеральный директор </a:t>
            </a:r>
            <a:r>
              <a:rPr lang="ru-RU" altLang="ru-RU" b="1" i="1" dirty="0">
                <a:solidFill>
                  <a:srgbClr val="333399"/>
                </a:solidFill>
                <a:latin typeface="Arial Unicode MS" pitchFamily="34" charset="-128"/>
              </a:rPr>
              <a:t>ООО </a:t>
            </a:r>
            <a:r>
              <a:rPr lang="ru-RU" altLang="ru-RU" b="1" i="1" dirty="0" smtClean="0">
                <a:solidFill>
                  <a:srgbClr val="333399"/>
                </a:solidFill>
                <a:latin typeface="Arial Unicode MS" pitchFamily="34" charset="-128"/>
              </a:rPr>
              <a:t> "</a:t>
            </a:r>
            <a:r>
              <a:rPr lang="ru-RU" altLang="ru-RU" b="1" i="1" dirty="0" smtClean="0">
                <a:solidFill>
                  <a:srgbClr val="333399"/>
                </a:solidFill>
                <a:latin typeface="Arial Unicode MS" pitchFamily="34" charset="-128"/>
              </a:rPr>
              <a:t>ИНЭСКО "</a:t>
            </a:r>
            <a:endParaRPr lang="ru-RU" altLang="ru-RU" b="1" i="1" dirty="0">
              <a:solidFill>
                <a:srgbClr val="333399"/>
              </a:solidFill>
              <a:latin typeface="Arial Unicode MS" pitchFamily="34" charset="-128"/>
            </a:endParaRPr>
          </a:p>
          <a:p>
            <a:pPr marL="12700" algn="r" eaLnBrk="1" hangingPunct="1"/>
            <a:r>
              <a:rPr lang="ru-RU" altLang="ru-RU" b="1" i="1" dirty="0" smtClean="0">
                <a:solidFill>
                  <a:srgbClr val="333399"/>
                </a:solidFill>
                <a:latin typeface="Arial Unicode MS" pitchFamily="34" charset="-128"/>
              </a:rPr>
              <a:t>Василий Алексеевич Афанасьев</a:t>
            </a:r>
            <a:endParaRPr lang="ru-RU" altLang="ru-RU" b="1" i="1" dirty="0">
              <a:solidFill>
                <a:srgbClr val="333399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4"/>
          <p:cNvSpPr txBox="1">
            <a:spLocks noChangeArrowheads="1"/>
          </p:cNvSpPr>
          <p:nvPr/>
        </p:nvSpPr>
        <p:spPr bwMode="auto">
          <a:xfrm>
            <a:off x="500063" y="1071563"/>
            <a:ext cx="82296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ru-RU" sz="3200" b="1" i="1" kern="0" dirty="0">
                <a:solidFill>
                  <a:schemeClr val="bg2"/>
                </a:solidFill>
                <a:latin typeface="Arial Unicode MS" pitchFamily="34" charset="-128"/>
              </a:rPr>
              <a:t>Механизмы финансирования реконструкции котельных</a:t>
            </a:r>
          </a:p>
        </p:txBody>
      </p:sp>
      <p:sp>
        <p:nvSpPr>
          <p:cNvPr id="14339" name="Содержимое 7"/>
          <p:cNvSpPr>
            <a:spLocks noGrp="1"/>
          </p:cNvSpPr>
          <p:nvPr>
            <p:ph/>
          </p:nvPr>
        </p:nvSpPr>
        <p:spPr>
          <a:xfrm>
            <a:off x="1357313" y="2500313"/>
            <a:ext cx="6572250" cy="357187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ru-RU" altLang="ru-RU" sz="2400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Целевое финансирование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400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Концессия, в т.ч. государственно-частное партнерство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400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Частный инвестиционный проект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400" smtClean="0">
                <a:solidFill>
                  <a:srgbClr val="3333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Энергосервисный контракт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A7367-F159-4B46-BDF5-CAC4BD2E1D70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>
            <a:spLocks/>
          </p:cNvSpPr>
          <p:nvPr/>
        </p:nvSpPr>
        <p:spPr bwMode="auto">
          <a:xfrm>
            <a:off x="684213" y="2133600"/>
            <a:ext cx="3687762" cy="593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95457" tIns="47728" rIns="95457" bIns="47728"/>
          <a:lstStyle/>
          <a:p>
            <a:pPr algn="ctr" defTabSz="955675" eaLnBrk="1" hangingPunct="1">
              <a:spcBef>
                <a:spcPts val="313"/>
              </a:spcBef>
              <a:buClr>
                <a:srgbClr val="0070C0"/>
              </a:buClr>
              <a:buFont typeface="Georgia" pitchFamily="18" charset="0"/>
              <a:buNone/>
              <a:defRPr/>
            </a:pPr>
            <a:endParaRPr lang="ru-RU" sz="2100" b="1">
              <a:solidFill>
                <a:srgbClr val="003E6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3" name="Содержимое 2"/>
          <p:cNvSpPr>
            <a:spLocks/>
          </p:cNvSpPr>
          <p:nvPr/>
        </p:nvSpPr>
        <p:spPr bwMode="auto">
          <a:xfrm>
            <a:off x="250825" y="3716338"/>
            <a:ext cx="3749675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95457" tIns="47728" rIns="95457" bIns="47728"/>
          <a:lstStyle/>
          <a:p>
            <a:pPr algn="ctr" defTabSz="955675" eaLnBrk="1" hangingPunct="1">
              <a:spcBef>
                <a:spcPts val="313"/>
              </a:spcBef>
              <a:buClr>
                <a:srgbClr val="0070C0"/>
              </a:buClr>
              <a:buFont typeface="Georgia" pitchFamily="18" charset="0"/>
              <a:buNone/>
              <a:defRPr/>
            </a:pPr>
            <a:endParaRPr lang="ru-RU" sz="2100" b="1">
              <a:solidFill>
                <a:srgbClr val="003E6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pic>
        <p:nvPicPr>
          <p:cNvPr id="15364" name="Picture 5" descr="image-0001 (11)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8415" t="3326" r="388"/>
          <a:stretch>
            <a:fillRect/>
          </a:stretch>
        </p:blipFill>
        <p:spPr bwMode="auto">
          <a:xfrm>
            <a:off x="520700" y="549275"/>
            <a:ext cx="8285163" cy="60483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4" name="Содержимое 2"/>
          <p:cNvSpPr>
            <a:spLocks/>
          </p:cNvSpPr>
          <p:nvPr/>
        </p:nvSpPr>
        <p:spPr bwMode="auto">
          <a:xfrm>
            <a:off x="596900" y="5308600"/>
            <a:ext cx="3749675" cy="2968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95457" tIns="47728" rIns="95457" bIns="47728"/>
          <a:lstStyle/>
          <a:p>
            <a:pPr algn="ctr" defTabSz="955675" eaLnBrk="1" hangingPunct="1">
              <a:spcBef>
                <a:spcPts val="313"/>
              </a:spcBef>
              <a:buClr>
                <a:srgbClr val="0070C0"/>
              </a:buClr>
              <a:buFont typeface="Georgia" pitchFamily="18" charset="0"/>
              <a:buNone/>
              <a:defRPr/>
            </a:pPr>
            <a:endParaRPr lang="ru-RU" sz="2100" b="1">
              <a:solidFill>
                <a:srgbClr val="003E6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04838" y="1731963"/>
            <a:ext cx="8229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Ввод в эксплуатацию  				          сентябрь 2005 г.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</a:rPr>
              <a:t>Стоимость объекта				           36 млн. руб.</a:t>
            </a:r>
            <a:endParaRPr lang="ru-RU" b="1" kern="0" dirty="0">
              <a:solidFill>
                <a:schemeClr val="bg2"/>
              </a:solidFill>
              <a:latin typeface="Arial Unicode MS" pitchFamily="34" charset="-128"/>
              <a:ea typeface="+mj-ea"/>
              <a:cs typeface="+mj-cs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Установленная мощность котельной 		           7 МВт щепа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Подключенная нагрузка				           5,5 МВт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Действующий тариф		     		           2000 руб./Гкал</a:t>
            </a:r>
          </a:p>
          <a:p>
            <a:pPr eaLnBrk="1" hangingPunct="1">
              <a:defRPr/>
            </a:pPr>
            <a:endParaRPr lang="ru-RU" sz="2000" b="1" kern="0" dirty="0">
              <a:solidFill>
                <a:schemeClr val="bg2"/>
              </a:solidFill>
              <a:latin typeface="Arial Unicode MS" pitchFamily="34" charset="-128"/>
              <a:ea typeface="+mj-ea"/>
              <a:cs typeface="+mj-cs"/>
            </a:endParaRPr>
          </a:p>
        </p:txBody>
      </p:sp>
      <p:sp>
        <p:nvSpPr>
          <p:cNvPr id="15367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50" y="411163"/>
            <a:ext cx="8229600" cy="1428750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chemeClr val="bg2"/>
                </a:solidFill>
                <a:latin typeface="Arial Unicode MS" pitchFamily="34" charset="-128"/>
              </a:rPr>
              <a:t>П. Суходолье Приозерского района Ленинградской области. Целевое финансирование. Эксплуатирующее предприятие ООО «Биотеплоснаб».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A5E55-2E17-4038-88A6-12163FAB8323}" type="slidenum">
              <a:rPr lang="ru-RU" altLang="ru-RU" smtClean="0"/>
              <a:pPr/>
              <a:t>11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5" descr="Суходолье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642938"/>
            <a:ext cx="77152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71525" y="3714750"/>
            <a:ext cx="380047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Склад топлива				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0" y="6429375"/>
            <a:ext cx="4286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ru-RU" b="1" kern="0" dirty="0" err="1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Шнековый</a:t>
            </a: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 механизм подачи топлива				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A5E55-2E17-4038-88A6-12163FAB8323}" type="slidenum">
              <a:rPr lang="ru-RU" altLang="ru-RU" smtClean="0"/>
              <a:pPr/>
              <a:t>12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4" descr="Суходолье 2.jpg"/>
          <p:cNvPicPr>
            <a:picLocks noChangeAspect="1"/>
          </p:cNvPicPr>
          <p:nvPr/>
        </p:nvPicPr>
        <p:blipFill>
          <a:blip r:embed="rId2" cstate="print"/>
          <a:srcRect l="557" t="867"/>
          <a:stretch>
            <a:fillRect/>
          </a:stretch>
        </p:blipFill>
        <p:spPr bwMode="auto">
          <a:xfrm>
            <a:off x="827088" y="765175"/>
            <a:ext cx="7450137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7188" y="4572000"/>
            <a:ext cx="42862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Транспортер топлива и раздаточный механизм котлов				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143750" y="3857625"/>
            <a:ext cx="1714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Раздаточный механизм котлов				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A5E55-2E17-4038-88A6-12163FAB8323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4" descr="Суходолье 4.jpg"/>
          <p:cNvPicPr>
            <a:picLocks noChangeAspect="1"/>
          </p:cNvPicPr>
          <p:nvPr/>
        </p:nvPicPr>
        <p:blipFill>
          <a:blip r:embed="rId2" cstate="print"/>
          <a:srcRect l="658" t="542"/>
          <a:stretch>
            <a:fillRect/>
          </a:stretch>
        </p:blipFill>
        <p:spPr bwMode="auto">
          <a:xfrm>
            <a:off x="1187450" y="549275"/>
            <a:ext cx="6742113" cy="602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00188" y="5143500"/>
            <a:ext cx="22145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Насосы 1 контура		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9125" y="6429375"/>
            <a:ext cx="37147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Пластинчатые теплообменники		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A5E55-2E17-4038-88A6-12163FAB8323}" type="slidenum">
              <a:rPr lang="ru-RU" altLang="ru-RU" smtClean="0"/>
              <a:pPr/>
              <a:t>14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10008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5084" y="1818463"/>
            <a:ext cx="3517732" cy="50981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P1000752.JPG"/>
          <p:cNvPicPr>
            <a:picLocks noChangeAspect="1"/>
          </p:cNvPicPr>
          <p:nvPr/>
        </p:nvPicPr>
        <p:blipFill rotWithShape="1">
          <a:blip r:embed="rId3" cstate="print"/>
          <a:srcRect l="16086"/>
          <a:stretch/>
        </p:blipFill>
        <p:spPr>
          <a:xfrm>
            <a:off x="4459287" y="1988840"/>
            <a:ext cx="4725414" cy="42234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09575"/>
            <a:ext cx="8750300" cy="1428750"/>
          </a:xfrm>
        </p:spPr>
        <p:txBody>
          <a:bodyPr/>
          <a:lstStyle/>
          <a:p>
            <a:pPr algn="r" eaLnBrk="1" hangingPunct="1"/>
            <a:r>
              <a:rPr lang="ru-RU" altLang="ru-RU" sz="2400" b="1" i="1" smtClean="0">
                <a:solidFill>
                  <a:schemeClr val="bg2"/>
                </a:solidFill>
                <a:latin typeface="Arial Unicode MS" pitchFamily="34" charset="-128"/>
              </a:rPr>
              <a:t>Г. Усть-Кут Иркутской области, котельная «Западный грузовой район», предприятие инвестор:</a:t>
            </a:r>
            <a:br>
              <a:rPr lang="ru-RU" altLang="ru-RU" sz="2400" b="1" i="1" smtClean="0">
                <a:solidFill>
                  <a:schemeClr val="bg2"/>
                </a:solidFill>
                <a:latin typeface="Arial Unicode MS" pitchFamily="34" charset="-128"/>
              </a:rPr>
            </a:br>
            <a:r>
              <a:rPr lang="ru-RU" altLang="ru-RU" sz="2400" b="1" i="1" smtClean="0">
                <a:solidFill>
                  <a:schemeClr val="bg2"/>
                </a:solidFill>
                <a:latin typeface="Arial Unicode MS" pitchFamily="34" charset="-128"/>
              </a:rPr>
              <a:t>  ООО «Энергосфера – Иркутск». Концессия.</a:t>
            </a:r>
          </a:p>
        </p:txBody>
      </p:sp>
      <p:sp>
        <p:nvSpPr>
          <p:cNvPr id="2" name="Содержимое 2"/>
          <p:cNvSpPr>
            <a:spLocks/>
          </p:cNvSpPr>
          <p:nvPr/>
        </p:nvSpPr>
        <p:spPr bwMode="auto">
          <a:xfrm>
            <a:off x="684213" y="2133600"/>
            <a:ext cx="3687762" cy="593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95457" tIns="47728" rIns="95457" bIns="47728"/>
          <a:lstStyle/>
          <a:p>
            <a:pPr algn="ctr" defTabSz="955675" eaLnBrk="1" hangingPunct="1">
              <a:spcBef>
                <a:spcPts val="313"/>
              </a:spcBef>
              <a:buClr>
                <a:srgbClr val="0070C0"/>
              </a:buClr>
              <a:buFont typeface="Georgia" pitchFamily="18" charset="0"/>
              <a:buNone/>
              <a:defRPr/>
            </a:pPr>
            <a:endParaRPr lang="ru-RU" sz="2100" b="1">
              <a:solidFill>
                <a:srgbClr val="003E6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3" name="Содержимое 2"/>
          <p:cNvSpPr>
            <a:spLocks/>
          </p:cNvSpPr>
          <p:nvPr/>
        </p:nvSpPr>
        <p:spPr bwMode="auto">
          <a:xfrm>
            <a:off x="250825" y="3716338"/>
            <a:ext cx="3749675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95457" tIns="47728" rIns="95457" bIns="47728"/>
          <a:lstStyle/>
          <a:p>
            <a:pPr algn="ctr" defTabSz="955675" eaLnBrk="1" hangingPunct="1">
              <a:spcBef>
                <a:spcPts val="313"/>
              </a:spcBef>
              <a:buClr>
                <a:srgbClr val="0070C0"/>
              </a:buClr>
              <a:buFont typeface="Georgia" pitchFamily="18" charset="0"/>
              <a:buNone/>
              <a:defRPr/>
            </a:pPr>
            <a:endParaRPr lang="ru-RU" sz="2100" b="1">
              <a:solidFill>
                <a:srgbClr val="003E6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Содержимое 2"/>
          <p:cNvSpPr>
            <a:spLocks/>
          </p:cNvSpPr>
          <p:nvPr/>
        </p:nvSpPr>
        <p:spPr bwMode="auto">
          <a:xfrm>
            <a:off x="596900" y="5308600"/>
            <a:ext cx="3749675" cy="2968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95457" tIns="47728" rIns="95457" bIns="47728"/>
          <a:lstStyle/>
          <a:p>
            <a:pPr algn="ctr" defTabSz="955675" eaLnBrk="1" hangingPunct="1">
              <a:spcBef>
                <a:spcPts val="313"/>
              </a:spcBef>
              <a:buClr>
                <a:srgbClr val="0070C0"/>
              </a:buClr>
              <a:buFont typeface="Georgia" pitchFamily="18" charset="0"/>
              <a:buNone/>
              <a:defRPr/>
            </a:pPr>
            <a:endParaRPr lang="ru-RU" sz="2100" b="1">
              <a:solidFill>
                <a:srgbClr val="003E6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71525" y="2143125"/>
            <a:ext cx="822960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Ввод в эксплуатацию  				      </a:t>
            </a:r>
            <a:r>
              <a:rPr lang="ru-RU" b="1" kern="0" dirty="0">
                <a:solidFill>
                  <a:schemeClr val="bg1"/>
                </a:solidFill>
                <a:latin typeface="Arial Unicode MS" pitchFamily="34" charset="-128"/>
                <a:ea typeface="+mj-ea"/>
                <a:cs typeface="+mj-cs"/>
              </a:rPr>
              <a:t>февраль 2013 г.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Установленная мощность котельной 		      </a:t>
            </a:r>
            <a:r>
              <a:rPr lang="ru-RU" b="1" kern="0" dirty="0">
                <a:solidFill>
                  <a:schemeClr val="bg1"/>
                </a:solidFill>
                <a:latin typeface="Arial Unicode MS" pitchFamily="34" charset="-128"/>
                <a:ea typeface="+mj-ea"/>
                <a:cs typeface="+mj-cs"/>
              </a:rPr>
              <a:t>4 МВт щепа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						      </a:t>
            </a:r>
            <a:r>
              <a:rPr lang="ru-RU" b="1" kern="0" dirty="0">
                <a:solidFill>
                  <a:schemeClr val="bg1"/>
                </a:solidFill>
                <a:latin typeface="Arial Unicode MS" pitchFamily="34" charset="-128"/>
                <a:ea typeface="+mj-ea"/>
                <a:cs typeface="+mj-cs"/>
              </a:rPr>
              <a:t>5 МВт мазут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Подключенная нагрузка:				      </a:t>
            </a:r>
            <a:r>
              <a:rPr lang="ru-RU" b="1" kern="0" dirty="0">
                <a:solidFill>
                  <a:schemeClr val="bg1"/>
                </a:solidFill>
                <a:latin typeface="Arial Unicode MS" pitchFamily="34" charset="-128"/>
                <a:ea typeface="+mj-ea"/>
                <a:cs typeface="+mj-cs"/>
              </a:rPr>
              <a:t>4 МВт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Годовая реализация тепла		</a:t>
            </a:r>
            <a:r>
              <a:rPr lang="ru-RU" b="1" kern="0" dirty="0">
                <a:solidFill>
                  <a:schemeClr val="bg1"/>
                </a:solidFill>
                <a:latin typeface="Arial Unicode MS" pitchFamily="34" charset="-128"/>
                <a:ea typeface="+mj-ea"/>
                <a:cs typeface="+mj-cs"/>
              </a:rPr>
              <a:t>                    10000 Гкал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Объем инвестиций				      </a:t>
            </a:r>
            <a:r>
              <a:rPr lang="ru-RU" b="1" kern="0" dirty="0">
                <a:solidFill>
                  <a:schemeClr val="bg1"/>
                </a:solidFill>
                <a:latin typeface="Arial Unicode MS" pitchFamily="34" charset="-128"/>
                <a:ea typeface="+mj-ea"/>
                <a:cs typeface="+mj-cs"/>
              </a:rPr>
              <a:t>42 млн. руб.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Расчетный срок окупаемости			</a:t>
            </a:r>
            <a:r>
              <a:rPr lang="ru-RU" b="1" kern="0" dirty="0">
                <a:solidFill>
                  <a:schemeClr val="bg1"/>
                </a:solidFill>
                <a:latin typeface="Arial Unicode MS" pitchFamily="34" charset="-128"/>
                <a:ea typeface="+mj-ea"/>
                <a:cs typeface="+mj-cs"/>
              </a:rPr>
              <a:t>        5 лет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Необходимый тариф на период окупаемости	        </a:t>
            </a:r>
            <a:r>
              <a:rPr lang="ru-RU" b="1" kern="0" dirty="0">
                <a:solidFill>
                  <a:schemeClr val="bg1"/>
                </a:solidFill>
                <a:latin typeface="Arial Unicode MS" pitchFamily="34" charset="-128"/>
                <a:ea typeface="+mj-ea"/>
                <a:cs typeface="+mj-cs"/>
              </a:rPr>
              <a:t>4 тыс. руб.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Тариф после возврата инвестиций	   	       </a:t>
            </a:r>
            <a:r>
              <a:rPr lang="ru-RU" b="1" kern="0" dirty="0">
                <a:solidFill>
                  <a:schemeClr val="bg1"/>
                </a:solidFill>
                <a:latin typeface="Arial Unicode MS" pitchFamily="34" charset="-128"/>
                <a:ea typeface="+mj-ea"/>
                <a:cs typeface="+mj-cs"/>
              </a:rPr>
              <a:t>2,2 тыс. руб.</a:t>
            </a:r>
          </a:p>
          <a:p>
            <a:pPr eaLnBrk="1" hangingPunct="1">
              <a:defRPr/>
            </a:pPr>
            <a:endParaRPr lang="ru-RU" sz="2000" b="1" kern="0" dirty="0">
              <a:solidFill>
                <a:schemeClr val="bg2"/>
              </a:solidFill>
              <a:latin typeface="Arial Unicode MS" pitchFamily="34" charset="-128"/>
              <a:ea typeface="+mj-ea"/>
              <a:cs typeface="+mj-cs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A5E55-2E17-4038-88A6-12163FAB8323}" type="slidenum">
              <a:rPr lang="ru-RU" altLang="ru-RU" smtClean="0"/>
              <a:pPr/>
              <a:t>15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>
            <a:spLocks/>
          </p:cNvSpPr>
          <p:nvPr/>
        </p:nvSpPr>
        <p:spPr bwMode="auto">
          <a:xfrm>
            <a:off x="684213" y="2133600"/>
            <a:ext cx="3687762" cy="593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95457" tIns="47728" rIns="95457" bIns="47728"/>
          <a:lstStyle/>
          <a:p>
            <a:pPr algn="ctr" defTabSz="955675" eaLnBrk="1" hangingPunct="1">
              <a:spcBef>
                <a:spcPts val="313"/>
              </a:spcBef>
              <a:buClr>
                <a:srgbClr val="0070C0"/>
              </a:buClr>
              <a:buFont typeface="Georgia" pitchFamily="18" charset="0"/>
              <a:buNone/>
              <a:defRPr/>
            </a:pPr>
            <a:endParaRPr lang="ru-RU" sz="2100" b="1">
              <a:solidFill>
                <a:srgbClr val="003E6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3" name="Содержимое 2"/>
          <p:cNvSpPr>
            <a:spLocks/>
          </p:cNvSpPr>
          <p:nvPr/>
        </p:nvSpPr>
        <p:spPr bwMode="auto">
          <a:xfrm>
            <a:off x="250825" y="3716338"/>
            <a:ext cx="3749675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95457" tIns="47728" rIns="95457" bIns="47728"/>
          <a:lstStyle/>
          <a:p>
            <a:pPr algn="ctr" defTabSz="955675" eaLnBrk="1" hangingPunct="1">
              <a:spcBef>
                <a:spcPts val="313"/>
              </a:spcBef>
              <a:buClr>
                <a:srgbClr val="0070C0"/>
              </a:buClr>
              <a:buFont typeface="Georgia" pitchFamily="18" charset="0"/>
              <a:buNone/>
              <a:defRPr/>
            </a:pPr>
            <a:endParaRPr lang="ru-RU" sz="2100" b="1">
              <a:solidFill>
                <a:srgbClr val="003E6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Содержимое 2"/>
          <p:cNvSpPr>
            <a:spLocks/>
          </p:cNvSpPr>
          <p:nvPr/>
        </p:nvSpPr>
        <p:spPr bwMode="auto">
          <a:xfrm>
            <a:off x="596900" y="5308600"/>
            <a:ext cx="3749675" cy="2968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95457" tIns="47728" rIns="95457" bIns="47728"/>
          <a:lstStyle/>
          <a:p>
            <a:pPr algn="ctr" defTabSz="955675" eaLnBrk="1" hangingPunct="1">
              <a:spcBef>
                <a:spcPts val="313"/>
              </a:spcBef>
              <a:buClr>
                <a:srgbClr val="0070C0"/>
              </a:buClr>
              <a:buFont typeface="Georgia" pitchFamily="18" charset="0"/>
              <a:buNone/>
              <a:defRPr/>
            </a:pPr>
            <a:endParaRPr lang="ru-RU" sz="2100" b="1">
              <a:solidFill>
                <a:srgbClr val="003E6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pic>
        <p:nvPicPr>
          <p:cNvPr id="9" name="Рисунок 8" descr="P10008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285860"/>
            <a:ext cx="3428992" cy="25717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P10008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0005" y="2852733"/>
            <a:ext cx="3007073" cy="36000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535" name="AutoShape 19"/>
          <p:cNvSpPr>
            <a:spLocks/>
          </p:cNvSpPr>
          <p:nvPr/>
        </p:nvSpPr>
        <p:spPr bwMode="auto">
          <a:xfrm>
            <a:off x="5143500" y="2000250"/>
            <a:ext cx="3671888" cy="609600"/>
          </a:xfrm>
          <a:prstGeom prst="borderCallout2">
            <a:avLst>
              <a:gd name="adj1" fmla="val 18750"/>
              <a:gd name="adj2" fmla="val 102074"/>
              <a:gd name="adj3" fmla="val 18750"/>
              <a:gd name="adj4" fmla="val 111671"/>
              <a:gd name="adj5" fmla="val -87500"/>
              <a:gd name="adj6" fmla="val 121574"/>
            </a:avLst>
          </a:prstGeom>
          <a:noFill/>
          <a:ln w="25400">
            <a:noFill/>
            <a:miter lim="800000"/>
            <a:headEnd/>
            <a:tailEnd type="stealth" w="lg" len="lg"/>
          </a:ln>
        </p:spPr>
        <p:txBody>
          <a:bodyPr lIns="90000" tIns="46800" rIns="90000" bIns="46800"/>
          <a:lstStyle/>
          <a:p>
            <a:pPr algn="ctr" eaLnBrk="1" hangingPunct="1"/>
            <a:r>
              <a:rPr lang="ru-RU" altLang="ru-RU">
                <a:solidFill>
                  <a:srgbClr val="333399"/>
                </a:solidFill>
              </a:rPr>
              <a:t>Общий вид котла спереди, сбоку.</a:t>
            </a:r>
          </a:p>
        </p:txBody>
      </p:sp>
      <p:sp>
        <p:nvSpPr>
          <p:cNvPr id="22536" name="AutoShape 24"/>
          <p:cNvSpPr>
            <a:spLocks/>
          </p:cNvSpPr>
          <p:nvPr/>
        </p:nvSpPr>
        <p:spPr bwMode="auto">
          <a:xfrm>
            <a:off x="285750" y="4071938"/>
            <a:ext cx="3957638" cy="1017587"/>
          </a:xfrm>
          <a:prstGeom prst="borderCallout1">
            <a:avLst>
              <a:gd name="adj1" fmla="val 8361"/>
              <a:gd name="adj2" fmla="val -1926"/>
              <a:gd name="adj3" fmla="val 52611"/>
              <a:gd name="adj4" fmla="val -21940"/>
            </a:avLst>
          </a:prstGeom>
          <a:noFill/>
          <a:ln w="25400">
            <a:noFill/>
            <a:miter lim="800000"/>
            <a:headEnd/>
            <a:tailEnd type="stealth" w="lg" len="lg"/>
          </a:ln>
        </p:spPr>
        <p:txBody>
          <a:bodyPr lIns="90000" tIns="46800" rIns="90000" bIns="46800"/>
          <a:lstStyle/>
          <a:p>
            <a:pPr eaLnBrk="1" hangingPunct="1"/>
            <a:r>
              <a:rPr lang="ru-RU" altLang="ru-RU">
                <a:solidFill>
                  <a:srgbClr val="333399"/>
                </a:solidFill>
              </a:rPr>
              <a:t>Подвижный пол подает щепу из склада топлива на горизонтальный шнек. Работает правая секция.</a:t>
            </a:r>
          </a:p>
          <a:p>
            <a:pPr algn="ctr" eaLnBrk="1" hangingPunct="1"/>
            <a:endParaRPr lang="ru-RU" alt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A5E55-2E17-4038-88A6-12163FAB8323}" type="slidenum">
              <a:rPr lang="ru-RU" altLang="ru-RU" smtClean="0"/>
              <a:pPr/>
              <a:t>16</a:t>
            </a:fld>
            <a:endParaRPr lang="ru-RU" alt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10006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789" y="1306480"/>
            <a:ext cx="3745765" cy="35718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P10005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4697" y="2235174"/>
            <a:ext cx="3226393" cy="40579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556" name="AutoShape 17"/>
          <p:cNvSpPr>
            <a:spLocks/>
          </p:cNvSpPr>
          <p:nvPr/>
        </p:nvSpPr>
        <p:spPr bwMode="auto">
          <a:xfrm>
            <a:off x="4845050" y="1000125"/>
            <a:ext cx="4298950" cy="1071563"/>
          </a:xfrm>
          <a:prstGeom prst="borderCallout2">
            <a:avLst>
              <a:gd name="adj1" fmla="val 9329"/>
              <a:gd name="adj2" fmla="val 102037"/>
              <a:gd name="adj3" fmla="val 9329"/>
              <a:gd name="adj4" fmla="val 104880"/>
              <a:gd name="adj5" fmla="val 117616"/>
              <a:gd name="adj6" fmla="val 107810"/>
            </a:avLst>
          </a:prstGeom>
          <a:noFill/>
          <a:ln w="25400">
            <a:noFill/>
            <a:miter lim="800000"/>
            <a:headEnd/>
            <a:tailEnd type="stealth" w="lg" len="lg"/>
          </a:ln>
        </p:spPr>
        <p:txBody>
          <a:bodyPr lIns="90000" tIns="46800" rIns="90000" bIns="46800"/>
          <a:lstStyle/>
          <a:p>
            <a:pPr eaLnBrk="1" hangingPunct="1"/>
            <a:r>
              <a:rPr lang="ru-RU" altLang="ru-RU">
                <a:solidFill>
                  <a:srgbClr val="333399"/>
                </a:solidFill>
              </a:rPr>
              <a:t>На заднем фронте котла имеется люк для осмотра состояния колосниковой решетки.</a:t>
            </a:r>
          </a:p>
          <a:p>
            <a:pPr algn="ctr" eaLnBrk="1" hangingPunct="1"/>
            <a:endParaRPr lang="ru-RU" altLang="ru-RU"/>
          </a:p>
        </p:txBody>
      </p:sp>
      <p:sp>
        <p:nvSpPr>
          <p:cNvPr id="23557" name="AutoShape 16"/>
          <p:cNvSpPr>
            <a:spLocks/>
          </p:cNvSpPr>
          <p:nvPr/>
        </p:nvSpPr>
        <p:spPr bwMode="auto">
          <a:xfrm>
            <a:off x="142875" y="4964113"/>
            <a:ext cx="4714875" cy="1322387"/>
          </a:xfrm>
          <a:prstGeom prst="borderCallout2">
            <a:avLst>
              <a:gd name="adj1" fmla="val 7157"/>
              <a:gd name="adj2" fmla="val -1796"/>
              <a:gd name="adj3" fmla="val 7157"/>
              <a:gd name="adj4" fmla="val -6324"/>
              <a:gd name="adj5" fmla="val -35088"/>
              <a:gd name="adj6" fmla="val -7222"/>
            </a:avLst>
          </a:prstGeom>
          <a:noFill/>
          <a:ln w="25400">
            <a:noFill/>
            <a:miter lim="800000"/>
            <a:headEnd/>
            <a:tailEnd type="stealth" w="lg" len="lg"/>
          </a:ln>
        </p:spPr>
        <p:txBody>
          <a:bodyPr lIns="90000" tIns="46800" rIns="90000" bIns="46800"/>
          <a:lstStyle/>
          <a:p>
            <a:pPr eaLnBrk="1" hangingPunct="1"/>
            <a:r>
              <a:rPr lang="ru-RU" altLang="ru-RU" sz="1600">
                <a:solidFill>
                  <a:srgbClr val="333399"/>
                </a:solidFill>
              </a:rPr>
              <a:t>Вся информация по работе котла выведена на сенсорный экран управления. С него можно как переключать с одного меню на другое, так и контролировать и задавать параметры.</a:t>
            </a:r>
          </a:p>
          <a:p>
            <a:pPr algn="ctr" eaLnBrk="1" hangingPunct="1"/>
            <a:endParaRPr lang="ru-RU" altLang="ru-RU" sz="160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A5E55-2E17-4038-88A6-12163FAB8323}" type="slidenum">
              <a:rPr lang="ru-RU" altLang="ru-RU" smtClean="0"/>
              <a:pPr/>
              <a:t>17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DSC_0848"/>
          <p:cNvPicPr>
            <a:picLocks noChangeAspect="1" noChangeArrowheads="1"/>
          </p:cNvPicPr>
          <p:nvPr/>
        </p:nvPicPr>
        <p:blipFill>
          <a:blip r:embed="rId2" cstate="print"/>
          <a:srcRect t="9323" r="21713" b="6941"/>
          <a:stretch>
            <a:fillRect/>
          </a:stretch>
        </p:blipFill>
        <p:spPr bwMode="auto">
          <a:xfrm>
            <a:off x="220663" y="417513"/>
            <a:ext cx="8764587" cy="62579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382588" y="358775"/>
            <a:ext cx="8786812" cy="1428750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chemeClr val="bg2"/>
                </a:solidFill>
                <a:latin typeface="Arial Unicode MS" pitchFamily="34" charset="-128"/>
              </a:rPr>
              <a:t>Г. Усть-Кут Иркутской области, котельная «Лена-Восточная», предприятие инвестор  ООО «Энергосфера – Иркутск». Концессия.</a:t>
            </a:r>
          </a:p>
        </p:txBody>
      </p:sp>
      <p:sp>
        <p:nvSpPr>
          <p:cNvPr id="2" name="Содержимое 2"/>
          <p:cNvSpPr>
            <a:spLocks/>
          </p:cNvSpPr>
          <p:nvPr/>
        </p:nvSpPr>
        <p:spPr bwMode="auto">
          <a:xfrm>
            <a:off x="684213" y="2133600"/>
            <a:ext cx="3687762" cy="593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95457" tIns="47728" rIns="95457" bIns="47728"/>
          <a:lstStyle/>
          <a:p>
            <a:pPr algn="ctr" defTabSz="955675" eaLnBrk="1" hangingPunct="1">
              <a:spcBef>
                <a:spcPts val="313"/>
              </a:spcBef>
              <a:buClr>
                <a:srgbClr val="0070C0"/>
              </a:buClr>
              <a:buFont typeface="Georgia" pitchFamily="18" charset="0"/>
              <a:buNone/>
              <a:defRPr/>
            </a:pPr>
            <a:endParaRPr lang="ru-RU" sz="2100" b="1">
              <a:solidFill>
                <a:srgbClr val="003E6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3" name="Содержимое 2"/>
          <p:cNvSpPr>
            <a:spLocks/>
          </p:cNvSpPr>
          <p:nvPr/>
        </p:nvSpPr>
        <p:spPr bwMode="auto">
          <a:xfrm>
            <a:off x="250825" y="3716338"/>
            <a:ext cx="3749675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95457" tIns="47728" rIns="95457" bIns="47728"/>
          <a:lstStyle/>
          <a:p>
            <a:pPr algn="ctr" defTabSz="955675" eaLnBrk="1" hangingPunct="1">
              <a:spcBef>
                <a:spcPts val="313"/>
              </a:spcBef>
              <a:buClr>
                <a:srgbClr val="0070C0"/>
              </a:buClr>
              <a:buFont typeface="Georgia" pitchFamily="18" charset="0"/>
              <a:buNone/>
              <a:defRPr/>
            </a:pPr>
            <a:endParaRPr lang="ru-RU" sz="2100" b="1">
              <a:solidFill>
                <a:srgbClr val="003E6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Содержимое 2"/>
          <p:cNvSpPr>
            <a:spLocks/>
          </p:cNvSpPr>
          <p:nvPr/>
        </p:nvSpPr>
        <p:spPr bwMode="auto">
          <a:xfrm>
            <a:off x="596900" y="5308600"/>
            <a:ext cx="3749675" cy="2968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95457" tIns="47728" rIns="95457" bIns="47728"/>
          <a:lstStyle/>
          <a:p>
            <a:pPr algn="ctr" defTabSz="955675" eaLnBrk="1" hangingPunct="1">
              <a:spcBef>
                <a:spcPts val="313"/>
              </a:spcBef>
              <a:buClr>
                <a:srgbClr val="0070C0"/>
              </a:buClr>
              <a:buFont typeface="Georgia" pitchFamily="18" charset="0"/>
              <a:buNone/>
              <a:defRPr/>
            </a:pPr>
            <a:endParaRPr lang="ru-RU" sz="2100" b="1">
              <a:solidFill>
                <a:srgbClr val="003E6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71525" y="2143125"/>
            <a:ext cx="822960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ru-RU" b="1" kern="0" dirty="0">
                <a:solidFill>
                  <a:schemeClr val="bg1"/>
                </a:solidFill>
                <a:latin typeface="Arial Unicode MS" pitchFamily="34" charset="-128"/>
                <a:ea typeface="+mj-ea"/>
                <a:cs typeface="+mj-cs"/>
              </a:rPr>
              <a:t>                                    </a:t>
            </a:r>
            <a:r>
              <a:rPr lang="ru-RU" sz="2000" b="1" kern="0" dirty="0">
                <a:solidFill>
                  <a:schemeClr val="bg1"/>
                </a:solidFill>
                <a:latin typeface="Arial Unicode MS" pitchFamily="34" charset="-128"/>
                <a:ea typeface="+mj-ea"/>
                <a:cs typeface="+mj-cs"/>
              </a:rPr>
              <a:t>Ввод в эксплуатацию:   2013 г.</a:t>
            </a:r>
          </a:p>
          <a:p>
            <a:pPr eaLnBrk="1" hangingPunct="1">
              <a:defRPr/>
            </a:pPr>
            <a:r>
              <a:rPr lang="ru-RU" sz="2000" b="1" kern="0" dirty="0">
                <a:solidFill>
                  <a:schemeClr val="bg1"/>
                </a:solidFill>
                <a:latin typeface="Arial Unicode MS" pitchFamily="34" charset="-128"/>
                <a:ea typeface="+mj-ea"/>
                <a:cs typeface="+mj-cs"/>
              </a:rPr>
              <a:t>                          Установленная мощность:    10 МВт</a:t>
            </a:r>
          </a:p>
          <a:p>
            <a:pPr eaLnBrk="1" hangingPunct="1">
              <a:defRPr/>
            </a:pPr>
            <a:r>
              <a:rPr lang="ru-RU" sz="2000" b="1" kern="0" dirty="0">
                <a:solidFill>
                  <a:schemeClr val="bg1"/>
                </a:solidFill>
                <a:latin typeface="Arial Unicode MS" pitchFamily="34" charset="-128"/>
                <a:ea typeface="+mj-ea"/>
                <a:cs typeface="+mj-cs"/>
              </a:rPr>
              <a:t>                    Подключенная нагрузка:                   9,5 МВт</a:t>
            </a:r>
          </a:p>
          <a:p>
            <a:pPr eaLnBrk="1" hangingPunct="1">
              <a:defRPr/>
            </a:pPr>
            <a:r>
              <a:rPr lang="ru-RU" sz="2000" b="1" kern="0" dirty="0">
                <a:solidFill>
                  <a:schemeClr val="bg1"/>
                </a:solidFill>
                <a:latin typeface="Arial Unicode MS" pitchFamily="34" charset="-128"/>
                <a:ea typeface="+mj-ea"/>
                <a:cs typeface="+mj-cs"/>
              </a:rPr>
              <a:t>	отопительная:				        8 МВт</a:t>
            </a:r>
          </a:p>
          <a:p>
            <a:pPr eaLnBrk="1" hangingPunct="1">
              <a:defRPr/>
            </a:pPr>
            <a:r>
              <a:rPr lang="ru-RU" sz="2000" b="1" kern="0" dirty="0">
                <a:solidFill>
                  <a:schemeClr val="bg1"/>
                </a:solidFill>
                <a:latin typeface="Arial Unicode MS" pitchFamily="34" charset="-128"/>
                <a:ea typeface="+mj-ea"/>
                <a:cs typeface="+mj-cs"/>
              </a:rPr>
              <a:t>	ГВС:					     1,5 МВт</a:t>
            </a:r>
          </a:p>
          <a:p>
            <a:pPr eaLnBrk="1" hangingPunct="1">
              <a:defRPr/>
            </a:pPr>
            <a:r>
              <a:rPr lang="ru-RU" sz="2000" b="1" kern="0" dirty="0">
                <a:solidFill>
                  <a:schemeClr val="bg1"/>
                </a:solidFill>
                <a:latin typeface="Arial Unicode MS" pitchFamily="34" charset="-128"/>
                <a:ea typeface="+mj-ea"/>
                <a:cs typeface="+mj-cs"/>
              </a:rPr>
              <a:t>          Годовая реализация тепла:		20000 Гкал</a:t>
            </a:r>
          </a:p>
          <a:p>
            <a:pPr eaLnBrk="1" hangingPunct="1">
              <a:defRPr/>
            </a:pPr>
            <a:r>
              <a:rPr lang="ru-RU" sz="2000" b="1" kern="0" dirty="0">
                <a:solidFill>
                  <a:schemeClr val="bg1"/>
                </a:solidFill>
                <a:latin typeface="Arial Unicode MS" pitchFamily="34" charset="-128"/>
                <a:ea typeface="+mj-ea"/>
                <a:cs typeface="+mj-cs"/>
              </a:rPr>
              <a:t>      Объем инвестиций:     		           120 млн. руб.</a:t>
            </a:r>
          </a:p>
          <a:p>
            <a:pPr eaLnBrk="1" hangingPunct="1">
              <a:defRPr/>
            </a:pPr>
            <a:r>
              <a:rPr lang="ru-RU" sz="2000" b="1" kern="0" dirty="0">
                <a:solidFill>
                  <a:schemeClr val="bg1"/>
                </a:solidFill>
                <a:latin typeface="Arial Unicode MS" pitchFamily="34" charset="-128"/>
                <a:ea typeface="+mj-ea"/>
                <a:cs typeface="+mj-cs"/>
              </a:rPr>
              <a:t>   Расчетный срок окупаемости:		   6 лет</a:t>
            </a:r>
          </a:p>
          <a:p>
            <a:pPr eaLnBrk="1" hangingPunct="1">
              <a:defRPr/>
            </a:pPr>
            <a:r>
              <a:rPr lang="ru-RU" sz="2000" b="1" kern="0" dirty="0">
                <a:solidFill>
                  <a:schemeClr val="bg1"/>
                </a:solidFill>
                <a:latin typeface="Arial Unicode MS" pitchFamily="34" charset="-128"/>
                <a:ea typeface="+mj-ea"/>
                <a:cs typeface="+mj-cs"/>
              </a:rPr>
              <a:t>   Необходимый тариф на период окупаемости: 4 тыс. руб.</a:t>
            </a:r>
          </a:p>
          <a:p>
            <a:pPr eaLnBrk="1" hangingPunct="1">
              <a:defRPr/>
            </a:pPr>
            <a:r>
              <a:rPr lang="ru-RU" sz="2000" b="1" kern="0" dirty="0">
                <a:solidFill>
                  <a:schemeClr val="bg1"/>
                </a:solidFill>
                <a:latin typeface="Arial Unicode MS" pitchFamily="34" charset="-128"/>
                <a:ea typeface="+mj-ea"/>
                <a:cs typeface="+mj-cs"/>
              </a:rPr>
              <a:t>   Тариф после возврата инвестиций:		   2,2 тыс. руб.</a:t>
            </a:r>
          </a:p>
          <a:p>
            <a:pPr eaLnBrk="1" hangingPunct="1">
              <a:defRPr/>
            </a:pPr>
            <a:endParaRPr lang="ru-RU" sz="2000" b="1" kern="0" dirty="0">
              <a:solidFill>
                <a:schemeClr val="bg1"/>
              </a:solidFill>
              <a:latin typeface="Arial Unicode MS" pitchFamily="34" charset="-128"/>
              <a:ea typeface="+mj-ea"/>
              <a:cs typeface="+mj-cs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A5E55-2E17-4038-88A6-12163FAB8323}" type="slidenum">
              <a:rPr lang="ru-RU" altLang="ru-RU" smtClean="0"/>
              <a:pPr/>
              <a:t>18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" y="1125538"/>
            <a:ext cx="3724275" cy="1371600"/>
          </a:xfrm>
        </p:spPr>
        <p:txBody>
          <a:bodyPr/>
          <a:lstStyle/>
          <a:p>
            <a:pPr algn="ctr" eaLnBrk="1" hangingPunct="1"/>
            <a:r>
              <a:rPr lang="ru-RU" altLang="ru-RU" sz="2800" b="1" i="1" smtClean="0">
                <a:solidFill>
                  <a:schemeClr val="bg2"/>
                </a:solidFill>
                <a:latin typeface="Arial Unicode MS" pitchFamily="34" charset="-128"/>
              </a:rPr>
              <a:t>Склад топлива биотопливной (щеповой) котельной «Лена-Восточная», г. Усть-Кут.</a:t>
            </a:r>
            <a:endParaRPr lang="ru-RU" altLang="ru-RU" smtClean="0"/>
          </a:p>
        </p:txBody>
      </p:sp>
      <p:pic>
        <p:nvPicPr>
          <p:cNvPr id="2662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476250"/>
            <a:ext cx="517207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DSC_08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173413"/>
            <a:ext cx="5256212" cy="35083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A5E55-2E17-4038-88A6-12163FAB8323}" type="slidenum">
              <a:rPr lang="ru-RU" altLang="ru-RU" smtClean="0"/>
              <a:pPr/>
              <a:t>19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i="1" kern="0" dirty="0" smtClean="0">
                <a:solidFill>
                  <a:schemeClr val="bg2"/>
                </a:solidFill>
                <a:latin typeface="Arial Unicode MS" panose="020B0604020202020204" pitchFamily="34" charset="-128"/>
              </a:rPr>
              <a:t>Основные проблемы эксплуатации устаревших объектов теплоснабжения и их последствия: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57200" y="2060575"/>
            <a:ext cx="5329238" cy="3816350"/>
          </a:xfrm>
          <a:prstGeom prst="rightArrowCallout">
            <a:avLst>
              <a:gd name="adj1" fmla="val 25000"/>
              <a:gd name="adj2" fmla="val 25000"/>
              <a:gd name="adj3" fmla="val 23274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6" name="object 7"/>
          <p:cNvSpPr txBox="1">
            <a:spLocks noChangeArrowheads="1"/>
          </p:cNvSpPr>
          <p:nvPr/>
        </p:nvSpPr>
        <p:spPr bwMode="auto">
          <a:xfrm>
            <a:off x="571472" y="2285992"/>
            <a:ext cx="3311525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4"/>
                </a:solidFill>
                <a:latin typeface="Arial Unicode MS" panose="020B0604020202020204" pitchFamily="34" charset="-128"/>
              </a:rPr>
              <a:t>Высокий уровень морального и физического износа оборудования </a:t>
            </a:r>
          </a:p>
          <a:p>
            <a:pPr algn="ctr" eaLnBrk="1" hangingPunct="1">
              <a:defRPr/>
            </a:pPr>
            <a:endParaRPr lang="ru-RU" altLang="ru-RU" sz="2000" b="1" dirty="0" smtClean="0">
              <a:solidFill>
                <a:schemeClr val="accent4"/>
              </a:solidFill>
              <a:latin typeface="Arial Unicode MS" panose="020B0604020202020204" pitchFamily="34" charset="-128"/>
            </a:endParaRPr>
          </a:p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4"/>
                </a:solidFill>
                <a:latin typeface="Arial Unicode MS" panose="020B0604020202020204" pitchFamily="34" charset="-128"/>
              </a:rPr>
              <a:t>Несоответствие установленной мощности и типа котельных установок подключённой нагрузке </a:t>
            </a:r>
          </a:p>
          <a:p>
            <a:pPr algn="ctr" eaLnBrk="1" hangingPunct="1">
              <a:defRPr/>
            </a:pPr>
            <a:endParaRPr lang="ru-RU" altLang="ru-RU" sz="2000" b="1" dirty="0" smtClean="0">
              <a:solidFill>
                <a:schemeClr val="accent4"/>
              </a:solidFill>
              <a:latin typeface="Arial Unicode MS" panose="020B0604020202020204" pitchFamily="34" charset="-128"/>
            </a:endParaRPr>
          </a:p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4"/>
                </a:solidFill>
                <a:latin typeface="Arial Unicode MS" panose="020B0604020202020204" pitchFamily="34" charset="-128"/>
              </a:rPr>
              <a:t>Неэкономичный вид топлива</a:t>
            </a:r>
            <a:r>
              <a:rPr lang="ru-RU" altLang="ru-RU" sz="2000" b="1" dirty="0" smtClean="0">
                <a:solidFill>
                  <a:schemeClr val="accent4"/>
                </a:solidFill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7" name="object 7"/>
          <p:cNvSpPr txBox="1">
            <a:spLocks noChangeArrowheads="1"/>
          </p:cNvSpPr>
          <p:nvPr/>
        </p:nvSpPr>
        <p:spPr bwMode="auto">
          <a:xfrm>
            <a:off x="5576888" y="2003425"/>
            <a:ext cx="2887662" cy="11080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 algn="ctr" eaLnBrk="1" hangingPunct="1"/>
            <a:r>
              <a:rPr lang="ru-RU" altLang="ru-RU" sz="2400" b="1">
                <a:solidFill>
                  <a:srgbClr val="FF0000"/>
                </a:solidFill>
                <a:latin typeface="Arial Unicode MS" pitchFamily="34" charset="-128"/>
              </a:rPr>
              <a:t>Низкое </a:t>
            </a:r>
          </a:p>
          <a:p>
            <a:pPr marL="12700" algn="ctr" eaLnBrk="1" hangingPunct="1"/>
            <a:r>
              <a:rPr lang="ru-RU" altLang="ru-RU" sz="2400" b="1">
                <a:solidFill>
                  <a:srgbClr val="FF0000"/>
                </a:solidFill>
                <a:latin typeface="Arial Unicode MS" pitchFamily="34" charset="-128"/>
              </a:rPr>
              <a:t>качество теплоснабжения</a:t>
            </a:r>
            <a:endParaRPr lang="ru-RU" altLang="ru-RU" sz="24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8" name="object 7"/>
          <p:cNvSpPr txBox="1">
            <a:spLocks noChangeArrowheads="1"/>
          </p:cNvSpPr>
          <p:nvPr/>
        </p:nvSpPr>
        <p:spPr bwMode="auto">
          <a:xfrm>
            <a:off x="6007100" y="3335338"/>
            <a:ext cx="2238375" cy="11080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 algn="ctr" eaLnBrk="1" hangingPunct="1"/>
            <a:r>
              <a:rPr lang="ru-RU" altLang="ru-RU" sz="2400" b="1">
                <a:solidFill>
                  <a:srgbClr val="FF0000"/>
                </a:solidFill>
                <a:latin typeface="Arial Unicode MS" pitchFamily="34" charset="-128"/>
              </a:rPr>
              <a:t>Низкая надёжность оборудования </a:t>
            </a:r>
            <a:r>
              <a:rPr lang="ru-RU" altLang="ru-RU" sz="2400">
                <a:solidFill>
                  <a:srgbClr val="FF0000"/>
                </a:solidFill>
                <a:latin typeface="Trebuchet MS" pitchFamily="34" charset="0"/>
              </a:rPr>
              <a:t> </a:t>
            </a:r>
          </a:p>
        </p:txBody>
      </p:sp>
      <p:sp>
        <p:nvSpPr>
          <p:cNvPr id="9" name="object 7"/>
          <p:cNvSpPr txBox="1">
            <a:spLocks noChangeArrowheads="1"/>
          </p:cNvSpPr>
          <p:nvPr/>
        </p:nvSpPr>
        <p:spPr bwMode="auto">
          <a:xfrm>
            <a:off x="5395913" y="4665663"/>
            <a:ext cx="3429000" cy="738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 algn="ctr" eaLnBrk="1" hangingPunct="1"/>
            <a:r>
              <a:rPr lang="ru-RU" altLang="ru-RU" sz="2400" b="1">
                <a:solidFill>
                  <a:srgbClr val="FF0000"/>
                </a:solidFill>
                <a:latin typeface="Arial Unicode MS" pitchFamily="34" charset="-128"/>
              </a:rPr>
              <a:t>Высокая стоимость услуги</a:t>
            </a:r>
            <a:endParaRPr lang="ru-RU" altLang="ru-RU" sz="24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4587875" y="5581650"/>
            <a:ext cx="4403725" cy="8302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>
                <a:solidFill>
                  <a:srgbClr val="FF0000"/>
                </a:solidFill>
                <a:latin typeface="Arial Unicode MS" pitchFamily="34" charset="-128"/>
              </a:rPr>
              <a:t>Высокий уровень экологической опасности </a:t>
            </a:r>
            <a:endParaRPr lang="ru-RU" altLang="ru-RU" sz="240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A5E55-2E17-4038-88A6-12163FAB8323}" type="slidenum">
              <a:rPr lang="ru-RU" altLang="ru-RU" smtClean="0"/>
              <a:pPr/>
              <a:t>2</a:t>
            </a:fld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6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 animBg="1"/>
      <p:bldP spid="9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1371600"/>
          </a:xfrm>
        </p:spPr>
        <p:txBody>
          <a:bodyPr/>
          <a:lstStyle/>
          <a:p>
            <a:pPr algn="ctr" eaLnBrk="1" hangingPunct="1"/>
            <a:r>
              <a:rPr lang="ru-RU" altLang="ru-RU" sz="2800" b="1" i="1" smtClean="0">
                <a:solidFill>
                  <a:schemeClr val="bg2"/>
                </a:solidFill>
                <a:latin typeface="Arial Unicode MS" pitchFamily="34" charset="-128"/>
              </a:rPr>
              <a:t>Котельный зал</a:t>
            </a:r>
          </a:p>
        </p:txBody>
      </p:sp>
      <p:pic>
        <p:nvPicPr>
          <p:cNvPr id="27651" name="Picture 4" descr="DSC060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625" y="1196975"/>
            <a:ext cx="7870825" cy="52371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7652" name="object 7"/>
          <p:cNvSpPr txBox="1">
            <a:spLocks noChangeArrowheads="1"/>
          </p:cNvSpPr>
          <p:nvPr/>
        </p:nvSpPr>
        <p:spPr bwMode="auto">
          <a:xfrm>
            <a:off x="3419475" y="115888"/>
            <a:ext cx="5724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 algn="ctr" eaLnBrk="1" hangingPunct="1"/>
            <a:r>
              <a:rPr lang="ru-RU" altLang="ru-RU" b="1" i="1">
                <a:solidFill>
                  <a:srgbClr val="333399"/>
                </a:solidFill>
                <a:latin typeface="Arial Unicode MS" pitchFamily="34" charset="-128"/>
              </a:rPr>
              <a:t>ООО «Инженерная  Энергосервисная  Компания»</a:t>
            </a:r>
            <a:r>
              <a:rPr lang="ru-RU" altLang="ru-RU" sz="2000">
                <a:solidFill>
                  <a:srgbClr val="003E6C"/>
                </a:solidFill>
                <a:latin typeface="Trebuchet MS" pitchFamily="34" charset="0"/>
              </a:rPr>
              <a:t> </a:t>
            </a:r>
            <a:endParaRPr lang="ru-RU" altLang="ru-RU" sz="2000">
              <a:latin typeface="Trebuchet MS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A5E55-2E17-4038-88A6-12163FAB8323}" type="slidenum">
              <a:rPr lang="ru-RU" altLang="ru-RU" smtClean="0"/>
              <a:pPr/>
              <a:t>20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Documents and Settings\Администратор.COMPUTER\Рабочий стол\Анна\ИНЭСКО\Фото для презетнации\P1070684.JPG"/>
          <p:cNvPicPr>
            <a:picLocks noChangeAspect="1" noChangeArrowheads="1"/>
          </p:cNvPicPr>
          <p:nvPr/>
        </p:nvPicPr>
        <p:blipFill>
          <a:blip r:embed="rId2" cstate="print"/>
          <a:srcRect l="3635" t="4727" r="3635" b="5963"/>
          <a:stretch>
            <a:fillRect/>
          </a:stretch>
        </p:blipFill>
        <p:spPr bwMode="auto">
          <a:xfrm>
            <a:off x="373063" y="407988"/>
            <a:ext cx="8459787" cy="62611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15938"/>
            <a:ext cx="8229600" cy="1428750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chemeClr val="bg2"/>
                </a:solidFill>
                <a:latin typeface="Arial Unicode MS" pitchFamily="34" charset="-128"/>
              </a:rPr>
              <a:t>Г. Киренск, Иркутской области, </a:t>
            </a:r>
            <a:br>
              <a:rPr lang="ru-RU" altLang="ru-RU" sz="2400" b="1" i="1" smtClean="0">
                <a:solidFill>
                  <a:schemeClr val="bg2"/>
                </a:solidFill>
                <a:latin typeface="Arial Unicode MS" pitchFamily="34" charset="-128"/>
              </a:rPr>
            </a:br>
            <a:r>
              <a:rPr lang="ru-RU" altLang="ru-RU" sz="2400" b="1" i="1" smtClean="0">
                <a:solidFill>
                  <a:schemeClr val="bg2"/>
                </a:solidFill>
                <a:latin typeface="Arial Unicode MS" pitchFamily="34" charset="-128"/>
              </a:rPr>
              <a:t>котельная мкр. «Мельничный», </a:t>
            </a:r>
            <a:br>
              <a:rPr lang="ru-RU" altLang="ru-RU" sz="2400" b="1" i="1" smtClean="0">
                <a:solidFill>
                  <a:schemeClr val="bg2"/>
                </a:solidFill>
                <a:latin typeface="Arial Unicode MS" pitchFamily="34" charset="-128"/>
              </a:rPr>
            </a:br>
            <a:r>
              <a:rPr lang="ru-RU" altLang="ru-RU" sz="2400" b="1" i="1" smtClean="0">
                <a:solidFill>
                  <a:schemeClr val="bg2"/>
                </a:solidFill>
                <a:latin typeface="Arial Unicode MS" pitchFamily="34" charset="-128"/>
              </a:rPr>
              <a:t>частный инвестиционный проект  </a:t>
            </a:r>
            <a:br>
              <a:rPr lang="ru-RU" altLang="ru-RU" sz="2400" b="1" i="1" smtClean="0">
                <a:solidFill>
                  <a:schemeClr val="bg2"/>
                </a:solidFill>
                <a:latin typeface="Arial Unicode MS" pitchFamily="34" charset="-128"/>
              </a:rPr>
            </a:br>
            <a:r>
              <a:rPr lang="ru-RU" altLang="ru-RU" sz="2400" b="1" i="1" smtClean="0">
                <a:solidFill>
                  <a:schemeClr val="bg2"/>
                </a:solidFill>
                <a:latin typeface="Arial Unicode MS" pitchFamily="34" charset="-128"/>
              </a:rPr>
              <a:t>ООО «КиренскТеплоРесурс». </a:t>
            </a:r>
          </a:p>
        </p:txBody>
      </p:sp>
      <p:sp>
        <p:nvSpPr>
          <p:cNvPr id="2" name="Содержимое 2"/>
          <p:cNvSpPr>
            <a:spLocks/>
          </p:cNvSpPr>
          <p:nvPr/>
        </p:nvSpPr>
        <p:spPr bwMode="auto">
          <a:xfrm>
            <a:off x="684213" y="2133600"/>
            <a:ext cx="3687762" cy="593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95457" tIns="47728" rIns="95457" bIns="47728"/>
          <a:lstStyle/>
          <a:p>
            <a:pPr algn="ctr" defTabSz="955675" eaLnBrk="1" hangingPunct="1">
              <a:spcBef>
                <a:spcPts val="313"/>
              </a:spcBef>
              <a:buClr>
                <a:srgbClr val="0070C0"/>
              </a:buClr>
              <a:buFont typeface="Georgia" pitchFamily="18" charset="0"/>
              <a:buNone/>
              <a:defRPr/>
            </a:pPr>
            <a:endParaRPr lang="ru-RU" sz="2100" b="1">
              <a:solidFill>
                <a:srgbClr val="003E6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3" name="Содержимое 2"/>
          <p:cNvSpPr>
            <a:spLocks/>
          </p:cNvSpPr>
          <p:nvPr/>
        </p:nvSpPr>
        <p:spPr bwMode="auto">
          <a:xfrm>
            <a:off x="250825" y="3716338"/>
            <a:ext cx="3749675" cy="466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95457" tIns="47728" rIns="95457" bIns="47728"/>
          <a:lstStyle/>
          <a:p>
            <a:pPr algn="ctr" defTabSz="955675" eaLnBrk="1" hangingPunct="1">
              <a:spcBef>
                <a:spcPts val="313"/>
              </a:spcBef>
              <a:buClr>
                <a:srgbClr val="0070C0"/>
              </a:buClr>
              <a:buFont typeface="Georgia" pitchFamily="18" charset="0"/>
              <a:buNone/>
              <a:defRPr/>
            </a:pPr>
            <a:endParaRPr lang="ru-RU" sz="2100" b="1">
              <a:solidFill>
                <a:srgbClr val="003E6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Содержимое 2"/>
          <p:cNvSpPr>
            <a:spLocks/>
          </p:cNvSpPr>
          <p:nvPr/>
        </p:nvSpPr>
        <p:spPr bwMode="auto">
          <a:xfrm>
            <a:off x="596900" y="5308600"/>
            <a:ext cx="3749675" cy="2968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95457" tIns="47728" rIns="95457" bIns="47728"/>
          <a:lstStyle/>
          <a:p>
            <a:pPr algn="ctr" defTabSz="955675" eaLnBrk="1" hangingPunct="1">
              <a:spcBef>
                <a:spcPts val="313"/>
              </a:spcBef>
              <a:buClr>
                <a:srgbClr val="0070C0"/>
              </a:buClr>
              <a:buFont typeface="Georgia" pitchFamily="18" charset="0"/>
              <a:buNone/>
              <a:defRPr/>
            </a:pPr>
            <a:endParaRPr lang="ru-RU" sz="2100" b="1">
              <a:solidFill>
                <a:srgbClr val="003E6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84213" y="1862138"/>
            <a:ext cx="8229600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Ввод в эксплуатацию  				      декабрь 2014 г.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Установленная мощность котельной 		      22 МВт щепа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Подключенная нагрузка:				      14 МВт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Годовая реализация тепла		                    30000 Гкал</a:t>
            </a:r>
          </a:p>
          <a:p>
            <a:pPr eaLnBrk="1" hangingPunct="1">
              <a:lnSpc>
                <a:spcPct val="150000"/>
              </a:lnSpc>
              <a:defRPr/>
            </a:pPr>
            <a:endParaRPr lang="ru-RU" b="1" kern="0" dirty="0">
              <a:solidFill>
                <a:schemeClr val="bg2"/>
              </a:solidFill>
              <a:latin typeface="Arial Unicode MS" pitchFamily="34" charset="-128"/>
              <a:ea typeface="+mj-ea"/>
              <a:cs typeface="+mj-cs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ru-RU" b="1" kern="0" dirty="0">
              <a:solidFill>
                <a:schemeClr val="bg2"/>
              </a:solidFill>
              <a:latin typeface="Arial Unicode MS" pitchFamily="34" charset="-128"/>
              <a:ea typeface="+mj-ea"/>
              <a:cs typeface="+mj-cs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ru-RU" b="1" kern="0" dirty="0">
              <a:solidFill>
                <a:schemeClr val="bg2"/>
              </a:solidFill>
              <a:latin typeface="Arial Unicode MS" pitchFamily="34" charset="-128"/>
              <a:ea typeface="+mj-ea"/>
              <a:cs typeface="+mj-cs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Объем инвестиций				    250 млн. руб.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Расчетный срок окупаемости			        5 лет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Необходимый тариф на период окупаемости	     4,3 тыс. руб.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b="1" kern="0" dirty="0">
                <a:solidFill>
                  <a:schemeClr val="bg2"/>
                </a:solidFill>
                <a:latin typeface="Arial Unicode MS" pitchFamily="34" charset="-128"/>
                <a:ea typeface="+mj-ea"/>
                <a:cs typeface="+mj-cs"/>
              </a:rPr>
              <a:t>Тариф после возврата инвестиций		     2,2 тыс. руб.</a:t>
            </a:r>
          </a:p>
          <a:p>
            <a:pPr eaLnBrk="1" hangingPunct="1">
              <a:defRPr/>
            </a:pPr>
            <a:endParaRPr lang="ru-RU" sz="2000" b="1" kern="0" dirty="0">
              <a:solidFill>
                <a:schemeClr val="bg2"/>
              </a:solidFill>
              <a:latin typeface="Arial Unicode MS" pitchFamily="34" charset="-128"/>
              <a:ea typeface="+mj-ea"/>
              <a:cs typeface="+mj-cs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A5E55-2E17-4038-88A6-12163FAB8323}" type="slidenum">
              <a:rPr lang="ru-RU" altLang="ru-RU" smtClean="0"/>
              <a:pPr/>
              <a:t>21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371600"/>
          </a:xfrm>
        </p:spPr>
        <p:txBody>
          <a:bodyPr/>
          <a:lstStyle/>
          <a:p>
            <a:pPr algn="ctr" eaLnBrk="1" hangingPunct="1"/>
            <a:r>
              <a:rPr lang="ru-RU" altLang="ru-RU" sz="2800" b="1" i="1" smtClean="0">
                <a:solidFill>
                  <a:schemeClr val="bg2"/>
                </a:solidFill>
                <a:latin typeface="Arial Unicode MS" pitchFamily="34" charset="-128"/>
              </a:rPr>
              <a:t>Котёл «СОЮЗ» с транспортёром </a:t>
            </a:r>
            <a:br>
              <a:rPr lang="ru-RU" altLang="ru-RU" sz="2800" b="1" i="1" smtClean="0">
                <a:solidFill>
                  <a:schemeClr val="bg2"/>
                </a:solidFill>
                <a:latin typeface="Arial Unicode MS" pitchFamily="34" charset="-128"/>
              </a:rPr>
            </a:br>
            <a:r>
              <a:rPr lang="ru-RU" altLang="ru-RU" sz="2800" b="1" i="1" smtClean="0">
                <a:solidFill>
                  <a:schemeClr val="bg2"/>
                </a:solidFill>
                <a:latin typeface="Arial Unicode MS" pitchFamily="34" charset="-128"/>
              </a:rPr>
              <a:t>подачи топлива</a:t>
            </a:r>
            <a:r>
              <a:rPr lang="ru-RU" altLang="ru-RU" sz="2800" smtClean="0"/>
              <a:t> </a:t>
            </a:r>
          </a:p>
        </p:txBody>
      </p:sp>
      <p:pic>
        <p:nvPicPr>
          <p:cNvPr id="30723" name="Picture 2" descr="D:\Documents and Settings\Администратор.COMPUTER\Рабочий стол\Анна\ИНЭСКО\Фото для презетнации\P1070642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l="6915" t="5754" r="6915" b="5344"/>
          <a:stretch>
            <a:fillRect/>
          </a:stretch>
        </p:blipFill>
        <p:spPr>
          <a:xfrm>
            <a:off x="2700338" y="1484313"/>
            <a:ext cx="3829050" cy="511175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A5E55-2E17-4038-88A6-12163FAB8323}" type="slidenum">
              <a:rPr lang="ru-RU" altLang="ru-RU" smtClean="0"/>
              <a:pPr/>
              <a:t>22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371600"/>
          </a:xfrm>
        </p:spPr>
        <p:txBody>
          <a:bodyPr/>
          <a:lstStyle/>
          <a:p>
            <a:pPr algn="ctr" eaLnBrk="1" hangingPunct="1"/>
            <a:r>
              <a:rPr lang="ru-RU" altLang="ru-RU" sz="2800" b="1" i="1" smtClean="0">
                <a:solidFill>
                  <a:schemeClr val="bg2"/>
                </a:solidFill>
                <a:latin typeface="Arial Unicode MS" pitchFamily="34" charset="-128"/>
              </a:rPr>
              <a:t>Мнемо-схема с отображением процессов горения в котле «Гейзер»</a:t>
            </a:r>
          </a:p>
        </p:txBody>
      </p:sp>
      <p:pic>
        <p:nvPicPr>
          <p:cNvPr id="32771" name="Picture 2" descr="D:\Documents and Settings\Администратор.COMPUTER\Рабочий стол\Анна\ИНЭСКО\Фото для презетнации\P1070256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l="4424" t="5754" r="22946" b="18269"/>
          <a:stretch>
            <a:fillRect/>
          </a:stretch>
        </p:blipFill>
        <p:spPr>
          <a:xfrm>
            <a:off x="1547813" y="1484313"/>
            <a:ext cx="6048375" cy="4865687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A5E55-2E17-4038-88A6-12163FAB8323}" type="slidenum">
              <a:rPr lang="ru-RU" altLang="ru-RU" smtClean="0"/>
              <a:pPr/>
              <a:t>23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611560" y="420688"/>
          <a:ext cx="8137153" cy="643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387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80400" cy="2232025"/>
          </a:xfrm>
          <a:noFill/>
        </p:spPr>
        <p:txBody>
          <a:bodyPr/>
          <a:lstStyle/>
          <a:p>
            <a:pPr algn="ctr" eaLnBrk="1" hangingPunct="1"/>
            <a:r>
              <a:rPr lang="ru-RU" altLang="ru-RU" sz="4000" b="1" i="1" smtClean="0">
                <a:solidFill>
                  <a:srgbClr val="333399"/>
                </a:solidFill>
                <a:latin typeface="Arial Unicode MS" pitchFamily="34" charset="-128"/>
              </a:rPr>
              <a:t>Годовой экономический эффект  </a:t>
            </a:r>
            <a:br>
              <a:rPr lang="ru-RU" altLang="ru-RU" sz="4000" b="1" i="1" smtClean="0">
                <a:solidFill>
                  <a:srgbClr val="333399"/>
                </a:solidFill>
                <a:latin typeface="Arial Unicode MS" pitchFamily="34" charset="-128"/>
              </a:rPr>
            </a:br>
            <a:r>
              <a:rPr lang="ru-RU" altLang="ru-RU" sz="4000" b="1" i="1" smtClean="0">
                <a:solidFill>
                  <a:srgbClr val="333399"/>
                </a:solidFill>
                <a:latin typeface="Arial Unicode MS" pitchFamily="34" charset="-128"/>
              </a:rPr>
              <a:t>от реализации </a:t>
            </a:r>
            <a:br>
              <a:rPr lang="ru-RU" altLang="ru-RU" sz="4000" b="1" i="1" smtClean="0">
                <a:solidFill>
                  <a:srgbClr val="333399"/>
                </a:solidFill>
                <a:latin typeface="Arial Unicode MS" pitchFamily="34" charset="-128"/>
              </a:rPr>
            </a:br>
            <a:r>
              <a:rPr lang="ru-RU" altLang="ru-RU" sz="4000" b="1" i="1" smtClean="0">
                <a:solidFill>
                  <a:srgbClr val="333399"/>
                </a:solidFill>
                <a:latin typeface="Arial Unicode MS" pitchFamily="34" charset="-128"/>
              </a:rPr>
              <a:t>инвестиционного проекта </a:t>
            </a:r>
            <a:br>
              <a:rPr lang="ru-RU" altLang="ru-RU" sz="4000" b="1" i="1" smtClean="0">
                <a:solidFill>
                  <a:srgbClr val="333399"/>
                </a:solidFill>
                <a:latin typeface="Arial Unicode MS" pitchFamily="34" charset="-128"/>
              </a:rPr>
            </a:br>
            <a:r>
              <a:rPr lang="ru-RU" altLang="ru-RU" sz="4000" b="1" i="1" smtClean="0">
                <a:solidFill>
                  <a:srgbClr val="333399"/>
                </a:solidFill>
                <a:latin typeface="Arial Unicode MS" pitchFamily="34" charset="-128"/>
              </a:rPr>
              <a:t>в мкр. «Мельничный», г. Киренска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A5E55-2E17-4038-88A6-12163FAB8323}" type="slidenum">
              <a:rPr lang="ru-RU" altLang="ru-RU" smtClean="0"/>
              <a:pPr/>
              <a:t>24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6" presetClass="exit" presetSubtype="32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11188" y="0"/>
            <a:ext cx="7772400" cy="1614488"/>
          </a:xfrm>
        </p:spPr>
        <p:txBody>
          <a:bodyPr/>
          <a:lstStyle/>
          <a:p>
            <a:pPr algn="ctr"/>
            <a:r>
              <a:rPr lang="ru-RU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Котельная п. Юбилейный </a:t>
            </a:r>
            <a:br>
              <a:rPr lang="ru-RU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</a:br>
            <a:r>
              <a:rPr lang="ru-RU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Киренского р-на Иркутской области</a:t>
            </a:r>
            <a:r>
              <a:rPr lang="ru-RU" sz="1400"/>
              <a:t> 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339975" y="1700213"/>
            <a:ext cx="6804025" cy="1296987"/>
          </a:xfrm>
        </p:spPr>
        <p:txBody>
          <a:bodyPr/>
          <a:lstStyle/>
          <a:p>
            <a:r>
              <a:rPr lang="ru-RU" sz="1800" b="1" u="sng">
                <a:solidFill>
                  <a:schemeClr val="bg1"/>
                </a:solidFill>
              </a:rPr>
              <a:t>Месторасположения:</a:t>
            </a:r>
            <a:r>
              <a:rPr lang="ru-RU" sz="1800" u="sng">
                <a:solidFill>
                  <a:schemeClr val="bg1"/>
                </a:solidFill>
              </a:rPr>
              <a:t> </a:t>
            </a:r>
            <a:r>
              <a:rPr lang="ru-RU" sz="1800">
                <a:solidFill>
                  <a:schemeClr val="bg1"/>
                </a:solidFill>
                <a:cs typeface="Arial" charset="0"/>
              </a:rPr>
              <a:t>≈ 80 км на север от г. Киренск, вниз по р.Лена</a:t>
            </a:r>
          </a:p>
          <a:p>
            <a:r>
              <a:rPr lang="ru-RU" sz="1800" b="1" u="sng">
                <a:solidFill>
                  <a:schemeClr val="bg1"/>
                </a:solidFill>
                <a:cs typeface="Arial" charset="0"/>
              </a:rPr>
              <a:t>Дорожное покрытие:</a:t>
            </a:r>
            <a:r>
              <a:rPr lang="ru-RU" sz="1800">
                <a:solidFill>
                  <a:schemeClr val="bg1"/>
                </a:solidFill>
                <a:cs typeface="Arial" charset="0"/>
              </a:rPr>
              <a:t>  Гравийная дорога, состояние хорошее</a:t>
            </a:r>
          </a:p>
          <a:p>
            <a:endParaRPr lang="ru-RU" sz="180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055" name="Picture 7" descr="КТР труб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628775"/>
            <a:ext cx="1368425" cy="133826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755650" y="4292600"/>
            <a:ext cx="41767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2062" name="Picture 14" descr="Юбилейны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3052763"/>
            <a:ext cx="4032250" cy="3552825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5580063" y="4292600"/>
            <a:ext cx="3455987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Котельная</a:t>
            </a:r>
            <a:endParaRPr lang="ru-RU" b="1" u="sng"/>
          </a:p>
          <a:p>
            <a:r>
              <a:rPr lang="ru-RU" b="1" u="sng"/>
              <a:t>Адрес:</a:t>
            </a:r>
            <a:r>
              <a:rPr lang="ru-RU"/>
              <a:t> Иркутская область, Киренский р-н, п.Юбилейный,                ул. Гагарина, д. 2 «а».</a:t>
            </a:r>
          </a:p>
          <a:p>
            <a:pPr>
              <a:spcBef>
                <a:spcPct val="50000"/>
              </a:spcBef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811213"/>
          </a:xfrm>
        </p:spPr>
        <p:txBody>
          <a:bodyPr/>
          <a:lstStyle/>
          <a:p>
            <a:pPr algn="ctr"/>
            <a: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Существующая ситуация</a:t>
            </a:r>
            <a:r>
              <a:rPr lang="ru-RU" sz="2800"/>
              <a:t> 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755650" y="1660525"/>
            <a:ext cx="7632700" cy="47212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dirty="0"/>
              <a:t>Котельная оборудована двумя  твёрдотопливными котлами НР-18, установленной мощностью по 0,5 Гкал/час каждый, КПД котлов около 35 %, сетевой насос 1</a:t>
            </a:r>
            <a:r>
              <a:rPr lang="en-US" dirty="0"/>
              <a:t>K</a:t>
            </a:r>
            <a:r>
              <a:rPr lang="ru-RU" dirty="0"/>
              <a:t> 20/30 производительностью 20 м</a:t>
            </a:r>
            <a:r>
              <a:rPr lang="ru-RU" baseline="30000" dirty="0"/>
              <a:t>3</a:t>
            </a:r>
            <a:r>
              <a:rPr lang="ru-RU" dirty="0"/>
              <a:t>/час при напоре 30 м, 2 </a:t>
            </a:r>
            <a:r>
              <a:rPr lang="ru-RU" dirty="0" err="1"/>
              <a:t>шт.-основной</a:t>
            </a:r>
            <a:r>
              <a:rPr lang="ru-RU" dirty="0"/>
              <a:t> и резервный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ru-RU" dirty="0"/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dirty="0"/>
              <a:t>Подключенная нагрузка  0,2 Гкал/час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ru-RU" dirty="0"/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dirty="0"/>
              <a:t>Реализация за год - 487 Гкал (680 Гкал с потерями и собственными нуждами)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ru-RU" dirty="0"/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dirty="0"/>
              <a:t>Расход топлива за год :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ru-RU" dirty="0"/>
              <a:t>Уголь - 250 т.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ru-RU" dirty="0"/>
              <a:t>Дрова - 300 пл.м</a:t>
            </a:r>
            <a:r>
              <a:rPr lang="ru-RU" baseline="30000" dirty="0"/>
              <a:t>3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A5E55-2E17-4038-88A6-12163FAB8323}" type="slidenum">
              <a:rPr lang="ru-RU" altLang="ru-RU" smtClean="0"/>
              <a:pPr/>
              <a:t>26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Предложения </a:t>
            </a:r>
            <a:b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</a:br>
            <a: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по модернизации котельной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276475"/>
            <a:ext cx="8229600" cy="2376488"/>
          </a:xfrm>
          <a:solidFill>
            <a:schemeClr val="folHlink"/>
          </a:solidFill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ru-RU" sz="1800"/>
              <a:t>Старые котлы законсервировать, сохранив возможность работы в аварийном и пиковом режиме;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endParaRPr lang="ru-RU" sz="1800"/>
          </a:p>
          <a:p>
            <a:pPr marL="609600" indent="-609600">
              <a:lnSpc>
                <a:spcPct val="80000"/>
              </a:lnSpc>
            </a:pPr>
            <a:r>
              <a:rPr lang="ru-RU" sz="1800"/>
              <a:t>Установить два автоматизированных котла на пеллетах по 150 кВт каждый, производства фирмы </a:t>
            </a:r>
            <a:r>
              <a:rPr lang="en-US" sz="1800"/>
              <a:t>ZOTA</a:t>
            </a:r>
            <a:r>
              <a:rPr lang="ru-RU" sz="1800"/>
              <a:t>;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endParaRPr lang="en-US" sz="1800"/>
          </a:p>
          <a:p>
            <a:pPr marL="609600" indent="-609600">
              <a:lnSpc>
                <a:spcPct val="80000"/>
              </a:lnSpc>
            </a:pPr>
            <a:r>
              <a:rPr lang="ru-RU" sz="1800"/>
              <a:t>Обустроить в существующем здании склад пеллет в упаковке «биг-бэг» площадью 100 м</a:t>
            </a:r>
            <a:r>
              <a:rPr lang="ru-RU" sz="1800" baseline="30000"/>
              <a:t>2 </a:t>
            </a:r>
            <a:r>
              <a:rPr lang="ru-RU" sz="1800"/>
              <a:t>с кран-балкой подачи в бункеры котлов.</a:t>
            </a:r>
            <a:endParaRPr lang="ru-RU" sz="1800" baseline="3000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A5E55-2E17-4038-88A6-12163FAB8323}" type="slidenum">
              <a:rPr lang="ru-RU" altLang="ru-RU" smtClean="0"/>
              <a:pPr/>
              <a:t>27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027113"/>
          </a:xfrm>
        </p:spPr>
        <p:txBody>
          <a:bodyPr/>
          <a:lstStyle/>
          <a:p>
            <a:pPr algn="ctr"/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Ориентировочная оценка себестоимости тепловой энергии после модернизации</a:t>
            </a:r>
            <a:r>
              <a:rPr lang="ru-RU" sz="4000"/>
              <a:t> </a:t>
            </a:r>
          </a:p>
        </p:txBody>
      </p:sp>
      <p:graphicFrame>
        <p:nvGraphicFramePr>
          <p:cNvPr id="55344" name="Group 48"/>
          <p:cNvGraphicFramePr>
            <a:graphicFrameLocks noGrp="1"/>
          </p:cNvGraphicFramePr>
          <p:nvPr>
            <p:ph idx="1"/>
          </p:nvPr>
        </p:nvGraphicFramePr>
        <p:xfrm>
          <a:off x="1763713" y="1628775"/>
          <a:ext cx="5681662" cy="3920492"/>
        </p:xfrm>
        <a:graphic>
          <a:graphicData uri="http://schemas.openxmlformats.org/drawingml/2006/table">
            <a:tbl>
              <a:tblPr/>
              <a:tblGrid>
                <a:gridCol w="4114800"/>
                <a:gridCol w="1566862"/>
              </a:tblGrid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Объём реализуемого за год тепла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487 Гкал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Существующий тариф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5 000 руб/Гкал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Фонд з/п с НДФЛ и соц.налог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475 т.руб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АУП Иркутск, ком.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т.руб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Топливо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550 т.руб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Электричество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 т. руб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Прочее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т.руб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Итого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1 355 т.руб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Стоимость тарифа после модернизации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2 800 руб/Гкал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4D393F-9EB2-4554-8F17-B44CD0CCB6CB}" type="slidenum">
              <a:rPr lang="ru-RU" altLang="ru-RU" smtClean="0"/>
              <a:pPr/>
              <a:t>28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/>
              <a:t>Расчёт периода окупаемости</a:t>
            </a:r>
            <a:br>
              <a:rPr lang="ru-RU" sz="2400"/>
            </a:br>
            <a:r>
              <a:rPr lang="ru-RU" sz="2400"/>
              <a:t>с перекладкой сетей</a:t>
            </a:r>
            <a:br>
              <a:rPr lang="ru-RU" sz="2400"/>
            </a:br>
            <a:endParaRPr lang="ru-RU" sz="2400" u="sng"/>
          </a:p>
        </p:txBody>
      </p:sp>
      <p:graphicFrame>
        <p:nvGraphicFramePr>
          <p:cNvPr id="52228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1116013" y="1484313"/>
          <a:ext cx="7129462" cy="1470025"/>
        </p:xfrm>
        <a:graphic>
          <a:graphicData uri="http://schemas.openxmlformats.org/presentationml/2006/ole">
            <p:oleObj spid="_x0000_s49154" name="Формула" r:id="rId3" imgW="2831760" imgH="583920" progId="Equation.3">
              <p:embed/>
            </p:oleObj>
          </a:graphicData>
        </a:graphic>
      </p:graphicFrame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468313" y="2636838"/>
            <a:ext cx="83518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600" b="1">
                <a:solidFill>
                  <a:schemeClr val="bg2"/>
                </a:solidFill>
                <a:cs typeface="Arial" charset="0"/>
              </a:rPr>
              <a:t>	</a:t>
            </a:r>
            <a:endParaRPr lang="en-US" sz="3600" b="1">
              <a:solidFill>
                <a:schemeClr val="bg2"/>
              </a:solidFill>
              <a:cs typeface="Arial" charset="0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684213" y="3141663"/>
            <a:ext cx="82296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400"/>
              <a:t>Расчёт периода окупаемости</a:t>
            </a:r>
            <a:br>
              <a:rPr lang="ru-RU" sz="2400"/>
            </a:br>
            <a:r>
              <a:rPr lang="ru-RU" sz="2400"/>
              <a:t>без перекладкой сетей</a:t>
            </a:r>
            <a:br>
              <a:rPr lang="ru-RU" sz="2400"/>
            </a:br>
            <a:endParaRPr lang="ru-RU" sz="2400" u="sng"/>
          </a:p>
        </p:txBody>
      </p:sp>
      <p:graphicFrame>
        <p:nvGraphicFramePr>
          <p:cNvPr id="52233" name="Object 9"/>
          <p:cNvGraphicFramePr>
            <a:graphicFrameLocks noChangeAspect="1"/>
          </p:cNvGraphicFramePr>
          <p:nvPr>
            <p:ph sz="half" idx="2"/>
          </p:nvPr>
        </p:nvGraphicFramePr>
        <p:xfrm>
          <a:off x="1203325" y="4630738"/>
          <a:ext cx="7094538" cy="1371600"/>
        </p:xfrm>
        <a:graphic>
          <a:graphicData uri="http://schemas.openxmlformats.org/presentationml/2006/ole">
            <p:oleObj spid="_x0000_s49155" name="Формула" r:id="rId4" imgW="3022560" imgH="583920" progId="Equation.3">
              <p:embed/>
            </p:oleObj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8F3ED4-7AE2-46DD-970C-C4F3F5F63004}" type="slidenum">
              <a:rPr lang="ru-RU" altLang="ru-RU" smtClean="0"/>
              <a:pPr/>
              <a:t>29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800" b="1" i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 Black" pitchFamily="34" charset="0"/>
                <a:cs typeface="Aharoni" pitchFamily="2" charset="-79"/>
              </a:rPr>
              <a:t>ПАРАДОКС:</a:t>
            </a:r>
          </a:p>
        </p:txBody>
      </p:sp>
      <p:sp>
        <p:nvSpPr>
          <p:cNvPr id="5124" name="object 7"/>
          <p:cNvSpPr txBox="1">
            <a:spLocks noChangeArrowheads="1"/>
          </p:cNvSpPr>
          <p:nvPr/>
        </p:nvSpPr>
        <p:spPr bwMode="auto">
          <a:xfrm>
            <a:off x="165100" y="2119313"/>
            <a:ext cx="3470275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anose="020B0604020202020204" pitchFamily="34" charset="-128"/>
              </a:rPr>
              <a:t>ИЗ-ЗА</a:t>
            </a:r>
            <a:r>
              <a:rPr lang="ru-RU" altLang="ru-RU" sz="2800" b="1" dirty="0" smtClean="0">
                <a:solidFill>
                  <a:srgbClr val="FF0000"/>
                </a:solidFill>
                <a:latin typeface="Arial Unicode MS" panose="020B0604020202020204" pitchFamily="34" charset="-128"/>
              </a:rPr>
              <a:t> </a:t>
            </a:r>
          </a:p>
          <a:p>
            <a:pPr algn="ctr" eaLnBrk="1" hangingPunct="1">
              <a:defRPr/>
            </a:pPr>
            <a:r>
              <a:rPr lang="ru-RU" altLang="ru-RU" sz="2800" b="1" dirty="0" smtClean="0">
                <a:solidFill>
                  <a:srgbClr val="FF0000"/>
                </a:solidFill>
                <a:latin typeface="Arial Unicode MS" panose="020B0604020202020204" pitchFamily="34" charset="-128"/>
              </a:rPr>
              <a:t>  </a:t>
            </a:r>
            <a:r>
              <a:rPr lang="ru-RU" alt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anose="020B0604020202020204" pitchFamily="34" charset="-128"/>
              </a:rPr>
              <a:t>ОТСУТСТВИЯ </a:t>
            </a:r>
          </a:p>
          <a:p>
            <a:pPr algn="ctr" eaLnBrk="1" hangingPunct="1">
              <a:defRPr/>
            </a:pPr>
            <a:r>
              <a:rPr lang="ru-RU" alt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anose="020B0604020202020204" pitchFamily="34" charset="-128"/>
              </a:rPr>
              <a:t>СРЕДСТВ </a:t>
            </a:r>
            <a:br>
              <a:rPr lang="ru-RU" alt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anose="020B0604020202020204" pitchFamily="34" charset="-128"/>
              </a:rPr>
            </a:br>
            <a:r>
              <a:rPr lang="ru-RU" alt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anose="020B0604020202020204" pitchFamily="34" charset="-128"/>
              </a:rPr>
              <a:t> НА </a:t>
            </a:r>
          </a:p>
          <a:p>
            <a:pPr algn="ctr" eaLnBrk="1" hangingPunct="1">
              <a:defRPr/>
            </a:pPr>
            <a:r>
              <a:rPr lang="ru-RU" alt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anose="020B0604020202020204" pitchFamily="34" charset="-128"/>
              </a:rPr>
              <a:t>МОДЕРНИЗАЦИЮ</a:t>
            </a:r>
          </a:p>
          <a:p>
            <a:pPr eaLnBrk="1" hangingPunct="1">
              <a:defRPr/>
            </a:pPr>
            <a:endParaRPr lang="ru-RU" altLang="ru-RU" sz="2800" b="1" dirty="0">
              <a:solidFill>
                <a:schemeClr val="accent4"/>
              </a:solidFill>
              <a:latin typeface="Arial Unicode MS" panose="020B0604020202020204" pitchFamily="34" charset="-128"/>
            </a:endParaRPr>
          </a:p>
          <a:p>
            <a:pPr eaLnBrk="1" hangingPunct="1">
              <a:defRPr/>
            </a:pPr>
            <a:r>
              <a:rPr lang="ru-RU" altLang="ru-RU" sz="2800" b="1" dirty="0" smtClean="0">
                <a:solidFill>
                  <a:schemeClr val="accent4"/>
                </a:solidFill>
                <a:latin typeface="Arial Unicode MS" panose="020B0604020202020204" pitchFamily="34" charset="-128"/>
              </a:rPr>
              <a:t>                            </a:t>
            </a:r>
            <a:r>
              <a:rPr lang="ru-RU" altLang="ru-RU" sz="2800" b="1" dirty="0" smtClean="0">
                <a:solidFill>
                  <a:srgbClr val="FF0000"/>
                </a:solidFill>
                <a:latin typeface="Arial Unicode MS" panose="020B0604020202020204" pitchFamily="34" charset="-128"/>
              </a:rPr>
              <a:t> </a:t>
            </a:r>
            <a:r>
              <a:rPr lang="ru-RU" altLang="ru-RU" sz="3200" b="1" dirty="0" smtClean="0">
                <a:solidFill>
                  <a:srgbClr val="FF0000"/>
                </a:solidFill>
                <a:latin typeface="Arial Unicode MS" panose="020B0604020202020204" pitchFamily="34" charset="-128"/>
              </a:rPr>
              <a:t> </a:t>
            </a:r>
            <a:endParaRPr lang="ru-RU" altLang="ru-RU" sz="3200" b="1" dirty="0" smtClean="0">
              <a:solidFill>
                <a:schemeClr val="bg1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4356100" y="2259013"/>
            <a:ext cx="4592638" cy="17541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600" b="1">
                <a:solidFill>
                  <a:srgbClr val="FF0000"/>
                </a:solidFill>
                <a:latin typeface="Trebuchet MS" pitchFamily="34" charset="0"/>
              </a:rPr>
              <a:t>Дорого платить </a:t>
            </a:r>
          </a:p>
          <a:p>
            <a:pPr algn="ctr" eaLnBrk="1" hangingPunct="1"/>
            <a:r>
              <a:rPr lang="ru-RU" altLang="ru-RU" sz="3600" b="1">
                <a:solidFill>
                  <a:srgbClr val="FF0000"/>
                </a:solidFill>
                <a:latin typeface="Trebuchet MS" pitchFamily="34" charset="0"/>
              </a:rPr>
              <a:t>за некачественную услугу!!!</a:t>
            </a:r>
          </a:p>
        </p:txBody>
      </p:sp>
      <p:sp>
        <p:nvSpPr>
          <p:cNvPr id="4" name="Выгнутая вниз стрелка 3"/>
          <p:cNvSpPr/>
          <p:nvPr/>
        </p:nvSpPr>
        <p:spPr>
          <a:xfrm>
            <a:off x="2051050" y="4508500"/>
            <a:ext cx="5689600" cy="2089150"/>
          </a:xfrm>
          <a:prstGeom prst="curvedUpArrow">
            <a:avLst>
              <a:gd name="adj1" fmla="val 44696"/>
              <a:gd name="adj2" fmla="val 110781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5016382"/>
            <a:ext cx="2448272" cy="945396"/>
          </a:xfrm>
          <a:prstGeom prst="rect">
            <a:avLst/>
          </a:prstGeom>
          <a:noFill/>
        </p:spPr>
        <p:txBody>
          <a:bodyPr wrap="none">
            <a:prstTxWarp prst="textDeflateTop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</a:rPr>
              <a:t>приходится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A5E55-2E17-4038-88A6-12163FAB8323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4" grpId="0"/>
      <p:bldP spid="2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549275"/>
            <a:ext cx="86423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80975" y="-458788"/>
            <a:ext cx="7416800" cy="2160588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6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</a:t>
            </a:r>
            <a:r>
              <a:rPr lang="ru-RU" sz="66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         </a:t>
            </a:r>
            <a:r>
              <a:rPr lang="ru-RU" sz="8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СПАСИБО </a:t>
            </a:r>
            <a:r>
              <a:rPr lang="ru-RU" sz="6600" b="1" i="1" dirty="0" smtClean="0">
                <a:solidFill>
                  <a:srgbClr val="49A9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</a:t>
            </a:r>
            <a:r>
              <a:rPr lang="ru-RU" sz="66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                                             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6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</a:t>
            </a:r>
            <a:r>
              <a:rPr lang="ru-RU" sz="66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                 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66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/>
            </a:r>
            <a:br>
              <a:rPr lang="ru-RU" sz="66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</a:br>
            <a:endParaRPr lang="ru-RU" sz="6600" b="1" i="1" dirty="0" smtClean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6600" b="1" i="1" dirty="0" smtClean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8888" y="1844675"/>
            <a:ext cx="74168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sz="72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ЗА ВНИМАНИЕ !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A5E55-2E17-4038-88A6-12163FAB8323}" type="slidenum">
              <a:rPr lang="ru-RU" altLang="ru-RU" smtClean="0"/>
              <a:pPr/>
              <a:t>30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654300" y="571500"/>
            <a:ext cx="3946525" cy="1023938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ru-RU" altLang="ru-RU" sz="4800" b="1" i="1" smtClean="0">
                <a:solidFill>
                  <a:srgbClr val="00CC66"/>
                </a:solidFill>
                <a:latin typeface="Arial Black" pitchFamily="34" charset="0"/>
                <a:cs typeface="Aharoni" pitchFamily="2" charset="-79"/>
              </a:rPr>
              <a:t>Решение:</a:t>
            </a:r>
          </a:p>
        </p:txBody>
      </p:sp>
      <p:sp>
        <p:nvSpPr>
          <p:cNvPr id="4099" name="AutoShape 5"/>
          <p:cNvSpPr>
            <a:spLocks noChangeArrowheads="1"/>
          </p:cNvSpPr>
          <p:nvPr/>
        </p:nvSpPr>
        <p:spPr bwMode="auto">
          <a:xfrm>
            <a:off x="280988" y="2081213"/>
            <a:ext cx="5903912" cy="3527425"/>
          </a:xfrm>
          <a:prstGeom prst="rightArrowCallout">
            <a:avLst>
              <a:gd name="adj1" fmla="val 25000"/>
              <a:gd name="adj2" fmla="val 25000"/>
              <a:gd name="adj3" fmla="val 2327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5124" name="object 7"/>
          <p:cNvSpPr txBox="1">
            <a:spLocks noChangeArrowheads="1"/>
          </p:cNvSpPr>
          <p:nvPr/>
        </p:nvSpPr>
        <p:spPr bwMode="auto">
          <a:xfrm>
            <a:off x="444500" y="2914650"/>
            <a:ext cx="381793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ru-RU" altLang="ru-RU" sz="6600" b="1">
                <a:solidFill>
                  <a:schemeClr val="bg1"/>
                </a:solidFill>
                <a:latin typeface="Arial Unicode MS" pitchFamily="34" charset="-128"/>
              </a:rPr>
              <a:t>ИНВЕСТ-ПРОЕКТ</a:t>
            </a:r>
          </a:p>
        </p:txBody>
      </p:sp>
      <p:sp>
        <p:nvSpPr>
          <p:cNvPr id="5128" name="object 7"/>
          <p:cNvSpPr txBox="1">
            <a:spLocks noChangeArrowheads="1"/>
          </p:cNvSpPr>
          <p:nvPr/>
        </p:nvSpPr>
        <p:spPr bwMode="auto">
          <a:xfrm>
            <a:off x="5937250" y="1828800"/>
            <a:ext cx="2887663" cy="1108075"/>
          </a:xfrm>
          <a:prstGeom prst="rect">
            <a:avLst/>
          </a:prstGeom>
          <a:solidFill>
            <a:srgbClr val="BEE395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 algn="r" eaLnBrk="1" hangingPunct="1"/>
            <a:r>
              <a:rPr lang="ru-RU" altLang="ru-RU" sz="2400" b="1" dirty="0">
                <a:solidFill>
                  <a:srgbClr val="FF0000"/>
                </a:solidFill>
                <a:latin typeface="Arial Unicode MS" pitchFamily="34" charset="-128"/>
              </a:rPr>
              <a:t>Высокое</a:t>
            </a:r>
          </a:p>
          <a:p>
            <a:pPr marL="12700" algn="r" eaLnBrk="1" hangingPunct="1"/>
            <a:r>
              <a:rPr lang="ru-RU" altLang="ru-RU" sz="2400" b="1" dirty="0">
                <a:solidFill>
                  <a:srgbClr val="FF0000"/>
                </a:solidFill>
                <a:latin typeface="Arial Unicode MS" pitchFamily="34" charset="-128"/>
              </a:rPr>
              <a:t>качество теплоснабжения</a:t>
            </a:r>
            <a:endParaRPr lang="ru-RU" altLang="ru-RU" sz="2400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5129" name="object 7"/>
          <p:cNvSpPr txBox="1">
            <a:spLocks noChangeArrowheads="1"/>
          </p:cNvSpPr>
          <p:nvPr/>
        </p:nvSpPr>
        <p:spPr bwMode="auto">
          <a:xfrm>
            <a:off x="6600825" y="3203575"/>
            <a:ext cx="2238375" cy="1108075"/>
          </a:xfrm>
          <a:prstGeom prst="rect">
            <a:avLst/>
          </a:prstGeom>
          <a:solidFill>
            <a:srgbClr val="BEE395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 algn="r" eaLnBrk="1" hangingPunct="1"/>
            <a:r>
              <a:rPr lang="ru-RU" altLang="ru-RU" sz="2400" b="1" dirty="0">
                <a:solidFill>
                  <a:srgbClr val="FF0000"/>
                </a:solidFill>
                <a:latin typeface="Arial Unicode MS" pitchFamily="34" charset="-128"/>
              </a:rPr>
              <a:t>Высокая надёжность оборудования </a:t>
            </a:r>
            <a:r>
              <a:rPr lang="ru-RU" altLang="ru-RU" sz="2400" dirty="0">
                <a:solidFill>
                  <a:srgbClr val="FF0000"/>
                </a:solidFill>
                <a:latin typeface="Trebuchet MS" pitchFamily="34" charset="0"/>
              </a:rPr>
              <a:t> </a:t>
            </a:r>
          </a:p>
        </p:txBody>
      </p:sp>
      <p:sp>
        <p:nvSpPr>
          <p:cNvPr id="5130" name="object 7"/>
          <p:cNvSpPr txBox="1">
            <a:spLocks noChangeArrowheads="1"/>
          </p:cNvSpPr>
          <p:nvPr/>
        </p:nvSpPr>
        <p:spPr bwMode="auto">
          <a:xfrm>
            <a:off x="5715000" y="4659313"/>
            <a:ext cx="3177480" cy="738187"/>
          </a:xfrm>
          <a:prstGeom prst="rect">
            <a:avLst/>
          </a:prstGeom>
          <a:solidFill>
            <a:srgbClr val="BEE395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2700" algn="r" eaLnBrk="1" hangingPunct="1"/>
            <a:r>
              <a:rPr lang="ru-RU" altLang="ru-RU" sz="2400" b="1" dirty="0">
                <a:solidFill>
                  <a:srgbClr val="FF0000"/>
                </a:solidFill>
                <a:latin typeface="Arial Unicode MS" pitchFamily="34" charset="-128"/>
              </a:rPr>
              <a:t>Низкая стоимость услуги</a:t>
            </a:r>
            <a:endParaRPr lang="ru-RU" altLang="ru-RU" sz="2400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4740275" y="5608638"/>
            <a:ext cx="4152205" cy="831850"/>
          </a:xfrm>
          <a:prstGeom prst="rect">
            <a:avLst/>
          </a:prstGeom>
          <a:solidFill>
            <a:srgbClr val="BEE39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400" b="1" dirty="0">
                <a:solidFill>
                  <a:srgbClr val="FF0000"/>
                </a:solidFill>
                <a:latin typeface="Arial Unicode MS" pitchFamily="34" charset="-128"/>
              </a:rPr>
              <a:t>Низкий уровень экологической опасности </a:t>
            </a:r>
            <a:endParaRPr lang="ru-RU" altLang="ru-RU" sz="240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A5E55-2E17-4038-88A6-12163FAB8323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4099" grpId="0" animBg="1"/>
      <p:bldP spid="5124" grpId="0"/>
      <p:bldP spid="5128" grpId="0" animBg="1"/>
      <p:bldP spid="5129" grpId="0" animBg="1"/>
      <p:bldP spid="5130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2800" b="1" i="1" smtClean="0">
                <a:solidFill>
                  <a:schemeClr val="bg2"/>
                </a:solidFill>
                <a:latin typeface="Arial Unicode MS" pitchFamily="34" charset="-128"/>
              </a:rPr>
              <a:t>Технико-экономические характеристики котельных топлив. Сравнительная таблица</a:t>
            </a:r>
          </a:p>
        </p:txBody>
      </p:sp>
      <p:graphicFrame>
        <p:nvGraphicFramePr>
          <p:cNvPr id="23624" name="Group 72"/>
          <p:cNvGraphicFramePr>
            <a:graphicFrameLocks noGrp="1"/>
          </p:cNvGraphicFramePr>
          <p:nvPr>
            <p:ph idx="1"/>
          </p:nvPr>
        </p:nvGraphicFramePr>
        <p:xfrm>
          <a:off x="457200" y="1700213"/>
          <a:ext cx="8229600" cy="4899025"/>
        </p:xfrm>
        <a:graphic>
          <a:graphicData uri="http://schemas.openxmlformats.org/drawingml/2006/table">
            <a:tbl>
              <a:tblPr/>
              <a:tblGrid>
                <a:gridCol w="2098675"/>
                <a:gridCol w="2103438"/>
                <a:gridCol w="2062162"/>
                <a:gridCol w="1965325"/>
              </a:tblGrid>
              <a:tr h="369790">
                <a:tc rowSpan="2"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800" b="1" i="0" kern="1200" dirty="0" smtClean="0">
                          <a:solidFill>
                            <a:schemeClr val="bg1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Вид топлива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Характеристики топлива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800" b="1" i="0" kern="1200" dirty="0" smtClean="0">
                          <a:solidFill>
                            <a:schemeClr val="bg1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Цена топлива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  <a:tr h="9184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800" b="1" i="0" kern="1200" dirty="0" smtClean="0">
                          <a:solidFill>
                            <a:schemeClr val="bg1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Теплотворная способность, ккал/кг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800" b="1" i="0" kern="1200" dirty="0" smtClean="0">
                          <a:solidFill>
                            <a:schemeClr val="bg1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Влажность, %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0389"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Природный газ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11 765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2-3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5 200 </a:t>
                      </a:r>
                      <a:r>
                        <a:rPr lang="ru-RU" sz="1600" b="1" i="0" kern="1200" dirty="0" err="1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руб</a:t>
                      </a: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/тыс.м3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342"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Электричество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-</a:t>
                      </a:r>
                      <a:endParaRPr lang="ru-RU" sz="1600" b="1" i="0" kern="1200" dirty="0" smtClean="0">
                        <a:solidFill>
                          <a:srgbClr val="333399"/>
                        </a:solidFill>
                        <a:latin typeface="Arial Unicode MS" pitchFamily="34" charset="-128"/>
                        <a:ea typeface="+mn-ea"/>
                        <a:cs typeface="+mn-cs"/>
                      </a:endParaRP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-</a:t>
                      </a:r>
                      <a:endParaRPr lang="ru-RU" sz="1600" b="1" i="0" kern="1200" dirty="0" smtClean="0">
                        <a:solidFill>
                          <a:srgbClr val="333399"/>
                        </a:solidFill>
                        <a:latin typeface="Arial Unicode MS" pitchFamily="34" charset="-128"/>
                        <a:ea typeface="+mn-ea"/>
                        <a:cs typeface="+mn-cs"/>
                      </a:endParaRP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i="0" kern="1200" dirty="0" err="1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руб</a:t>
                      </a: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/кВт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67"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Мазут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9 600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до 5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18 000 </a:t>
                      </a:r>
                      <a:r>
                        <a:rPr lang="ru-RU" sz="1600" b="1" i="0" kern="1200" dirty="0" err="1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руб</a:t>
                      </a: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/т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89"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Дизельное топливо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10 300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2-3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40 000 </a:t>
                      </a:r>
                      <a:r>
                        <a:rPr lang="ru-RU" sz="1600" b="1" i="0" kern="1200" dirty="0" err="1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руб</a:t>
                      </a: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/т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3745"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Каменный уголь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4 500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10-12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4 000 </a:t>
                      </a:r>
                      <a:r>
                        <a:rPr lang="ru-RU" sz="1600" b="1" i="0" kern="1200" dirty="0" err="1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руб</a:t>
                      </a: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/т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3160">
                <a:tc>
                  <a:txBody>
                    <a:bodyPr/>
                    <a:lstStyle/>
                    <a:p>
                      <a:pPr marL="0" marR="0" lvl="0" indent="17463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FF0000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Древесная</a:t>
                      </a:r>
                      <a:r>
                        <a:rPr lang="ru-RU" sz="1600" b="1" i="0" kern="1200" baseline="0" dirty="0" smtClean="0">
                          <a:solidFill>
                            <a:srgbClr val="FF0000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 щ</a:t>
                      </a:r>
                      <a:r>
                        <a:rPr lang="ru-RU" sz="1600" b="1" i="0" kern="1200" dirty="0" smtClean="0">
                          <a:solidFill>
                            <a:srgbClr val="FF0000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епа (пл. м3)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FF0000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2 000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FF0000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до 55 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FF0000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1 000 </a:t>
                      </a:r>
                      <a:r>
                        <a:rPr lang="ru-RU" sz="1600" b="1" i="0" kern="1200" dirty="0" err="1" smtClean="0">
                          <a:solidFill>
                            <a:srgbClr val="FF0000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руб</a:t>
                      </a:r>
                      <a:r>
                        <a:rPr lang="ru-RU" sz="1600" b="1" i="0" kern="1200" dirty="0" smtClean="0">
                          <a:solidFill>
                            <a:srgbClr val="FF0000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/пл. м3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621"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err="1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Пеллеты</a:t>
                      </a:r>
                      <a:endParaRPr lang="ru-RU" sz="1600" b="1" i="0" kern="1200" dirty="0" smtClean="0">
                        <a:solidFill>
                          <a:srgbClr val="333399"/>
                        </a:solidFill>
                        <a:latin typeface="Arial Unicode MS" pitchFamily="34" charset="-128"/>
                        <a:ea typeface="+mn-ea"/>
                        <a:cs typeface="+mn-cs"/>
                      </a:endParaRP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4 000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8-12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5 500 </a:t>
                      </a:r>
                      <a:r>
                        <a:rPr lang="ru-RU" sz="1600" b="1" i="0" kern="1200" dirty="0" err="1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руб</a:t>
                      </a: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/т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67"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Фрезерный торф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2 000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до 55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1 000 </a:t>
                      </a:r>
                      <a:r>
                        <a:rPr lang="ru-RU" sz="1600" b="1" i="0" kern="1200" dirty="0" err="1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руб</a:t>
                      </a:r>
                      <a:r>
                        <a:rPr lang="ru-RU" sz="1600" b="1" i="0" kern="120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n-ea"/>
                          <a:cs typeface="+mn-cs"/>
                        </a:rPr>
                        <a:t>/т</a:t>
                      </a:r>
                    </a:p>
                  </a:txBody>
                  <a:tcPr marL="95457" marR="95457" marT="47729" marB="4772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4D393F-9EB2-4554-8F17-B44CD0CCB6CB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77" name="Group 77"/>
          <p:cNvGraphicFramePr>
            <a:graphicFrameLocks noGrp="1"/>
          </p:cNvGraphicFramePr>
          <p:nvPr>
            <p:ph/>
          </p:nvPr>
        </p:nvGraphicFramePr>
        <p:xfrm>
          <a:off x="500063" y="714375"/>
          <a:ext cx="8158163" cy="5665789"/>
        </p:xfrm>
        <a:graphic>
          <a:graphicData uri="http://schemas.openxmlformats.org/drawingml/2006/table">
            <a:tbl>
              <a:tblPr/>
              <a:tblGrid>
                <a:gridCol w="2055713"/>
                <a:gridCol w="2016224"/>
                <a:gridCol w="1943093"/>
                <a:gridCol w="2143133"/>
              </a:tblGrid>
              <a:tr h="1214243"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Вид топлива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Среднеэксплута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ционный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 КПД котельной, %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Количество топлива на выработку </a:t>
                      </a:r>
                    </a:p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1 Гкал, т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Топливная составляющая в себестоимости </a:t>
                      </a:r>
                    </a:p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1 Гкал,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руб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 Unicode MS" pitchFamily="34" charset="-128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92099"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Природный газ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0,093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711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04"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Электричество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98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1,16 (кВт)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4 270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013"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Мазут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85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0,123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2 214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5095"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Дизельное топливо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0,106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4 240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242"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Каменный уголь (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механ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. загрузка)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85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0,262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1 048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3648"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Каменный уголь (ручная загрузка)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0,557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2228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6363"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Древесная щепа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85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0,588 (пл. м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588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246"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Пеллеты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 Unicode MS" pitchFamily="34" charset="-128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0,278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1 529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836"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Фрезерный торф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80-82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0,610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cs typeface="Times New Roman" pitchFamily="18" charset="0"/>
                        </a:rPr>
                        <a:t>610</a:t>
                      </a:r>
                    </a:p>
                  </a:txBody>
                  <a:tcPr marL="95457" marR="95457" marT="47720" marB="4772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A7367-F159-4B46-BDF5-CAC4BD2E1D70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/>
          </p:nvPr>
        </p:nvGraphicFramePr>
        <p:xfrm>
          <a:off x="684213" y="2205038"/>
          <a:ext cx="7848600" cy="438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262"/>
                <a:gridCol w="3518338"/>
              </a:tblGrid>
              <a:tr h="548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Природный газ</a:t>
                      </a:r>
                    </a:p>
                  </a:txBody>
                  <a:tcPr marL="89996" marR="91436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1,2 – 1,8 тыс. руб./Гкал</a:t>
                      </a:r>
                    </a:p>
                  </a:txBody>
                  <a:tcPr marL="89996" marR="91436" marT="45717" marB="45717" anchor="ctr">
                    <a:noFill/>
                  </a:tcPr>
                </a:tc>
              </a:tr>
              <a:tr h="548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Древесная щепа</a:t>
                      </a:r>
                    </a:p>
                  </a:txBody>
                  <a:tcPr marL="89996" marR="91436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1,2 – 2,5 тыс. руб./Гкал</a:t>
                      </a:r>
                    </a:p>
                  </a:txBody>
                  <a:tcPr marL="89996" marR="91436" marT="45717" marB="45717" anchor="ctr">
                    <a:noFill/>
                  </a:tcPr>
                </a:tc>
              </a:tr>
              <a:tr h="548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фрезерный торф</a:t>
                      </a:r>
                    </a:p>
                  </a:txBody>
                  <a:tcPr marL="89996" marR="91436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1,5 - 2,8 тыс. руб./Гкал</a:t>
                      </a:r>
                    </a:p>
                  </a:txBody>
                  <a:tcPr marL="89996" marR="91436" marT="45717" marB="45717" anchor="ctr">
                    <a:noFill/>
                  </a:tcPr>
                </a:tc>
              </a:tr>
              <a:tr h="548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пеллеты</a:t>
                      </a:r>
                      <a:endParaRPr kumimoji="0" lang="ru-RU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 Unicode MS" pitchFamily="34" charset="-128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89996" marR="91436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2,5 – 3 тыс. руб./Гкал</a:t>
                      </a:r>
                    </a:p>
                  </a:txBody>
                  <a:tcPr marL="89996" marR="91436" marT="45717" marB="45717" anchor="ctr">
                    <a:noFill/>
                  </a:tcPr>
                </a:tc>
              </a:tr>
              <a:tr h="548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уголь (механическая загрузка)</a:t>
                      </a:r>
                    </a:p>
                  </a:txBody>
                  <a:tcPr marL="89996" marR="91436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2,0 – 3,5 тыс. руб./Гкал</a:t>
                      </a:r>
                    </a:p>
                  </a:txBody>
                  <a:tcPr marL="89996" marR="91436" marT="45717" marB="45717" anchor="ctr">
                    <a:noFill/>
                  </a:tcPr>
                </a:tc>
              </a:tr>
              <a:tr h="548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уголь (ручная загрузка)</a:t>
                      </a:r>
                    </a:p>
                  </a:txBody>
                  <a:tcPr marL="89996" marR="91436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3 – 5 тыс. руб./Гкал</a:t>
                      </a:r>
                    </a:p>
                  </a:txBody>
                  <a:tcPr marL="89996" marR="91436" marT="45717" marB="45717" anchor="ctr">
                    <a:noFill/>
                  </a:tcPr>
                </a:tc>
              </a:tr>
              <a:tr h="548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электричество</a:t>
                      </a:r>
                    </a:p>
                  </a:txBody>
                  <a:tcPr marL="89996" marR="91436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3 – 5 тыс. руб./Гкал</a:t>
                      </a:r>
                    </a:p>
                  </a:txBody>
                  <a:tcPr marL="89996" marR="91436" marT="45717" marB="45717" anchor="ctr">
                    <a:noFill/>
                  </a:tcPr>
                </a:tc>
              </a:tr>
              <a:tr h="548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мазут</a:t>
                      </a:r>
                    </a:p>
                  </a:txBody>
                  <a:tcPr marL="89996" marR="91436" marT="45717" marB="45717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Unicode MS" pitchFamily="34" charset="-128"/>
                          <a:ea typeface="Calibri" pitchFamily="34" charset="0"/>
                          <a:cs typeface="Times New Roman" pitchFamily="18" charset="0"/>
                        </a:rPr>
                        <a:t>4 – 6 тыс. руб./Гкал</a:t>
                      </a:r>
                    </a:p>
                  </a:txBody>
                  <a:tcPr marL="89996" marR="91436" marT="45717" marB="45717" anchor="ctr">
                    <a:noFill/>
                  </a:tcPr>
                </a:tc>
              </a:tr>
            </a:tbl>
          </a:graphicData>
        </a:graphic>
      </p:graphicFrame>
      <p:sp>
        <p:nvSpPr>
          <p:cNvPr id="6" name="Rectangle 64"/>
          <p:cNvSpPr txBox="1">
            <a:spLocks noChangeArrowheads="1"/>
          </p:cNvSpPr>
          <p:nvPr/>
        </p:nvSpPr>
        <p:spPr bwMode="auto">
          <a:xfrm>
            <a:off x="684213" y="1071563"/>
            <a:ext cx="7848600" cy="113347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ru-RU" sz="2800" b="1" i="1" kern="0" dirty="0">
                <a:solidFill>
                  <a:schemeClr val="bg1"/>
                </a:solidFill>
                <a:latin typeface="Arial Unicode MS" pitchFamily="34" charset="-128"/>
              </a:rPr>
              <a:t>Предельные величины тарифов </a:t>
            </a:r>
          </a:p>
          <a:p>
            <a:pPr marL="342900" indent="-342900" algn="ctr" eaLnBrk="1" hangingPunct="1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ru-RU" sz="2800" b="1" i="1" kern="0" dirty="0">
                <a:solidFill>
                  <a:schemeClr val="bg1"/>
                </a:solidFill>
                <a:latin typeface="Arial Unicode MS" pitchFamily="34" charset="-128"/>
              </a:rPr>
              <a:t>(без учета возврата инвестиций)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A7367-F159-4B46-BDF5-CAC4BD2E1D70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-146050" y="1052513"/>
          <a:ext cx="9682163" cy="1377950"/>
        </p:xfrm>
        <a:graphic>
          <a:graphicData uri="http://schemas.openxmlformats.org/presentationml/2006/ole">
            <p:oleObj spid="_x0000_s11266" name="Формула" r:id="rId3" imgW="2070000" imgH="419040" progId="Equation.3">
              <p:embed/>
            </p:oleObj>
          </a:graphicData>
        </a:graphic>
      </p:graphicFrame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1258888" y="3659188"/>
          <a:ext cx="542925" cy="428625"/>
        </p:xfrm>
        <a:graphic>
          <a:graphicData uri="http://schemas.openxmlformats.org/presentationml/2006/ole">
            <p:oleObj spid="_x0000_s11267" name="Формула" r:id="rId4" imgW="216000" imgH="167760" progId="Equation.3">
              <p:embed/>
            </p:oleObj>
          </a:graphicData>
        </a:graphic>
      </p:graphicFrame>
      <p:graphicFrame>
        <p:nvGraphicFramePr>
          <p:cNvPr id="1028" name="Object 5"/>
          <p:cNvGraphicFramePr>
            <a:graphicFrameLocks noChangeAspect="1"/>
          </p:cNvGraphicFramePr>
          <p:nvPr/>
        </p:nvGraphicFramePr>
        <p:xfrm>
          <a:off x="1146175" y="4176713"/>
          <a:ext cx="1362075" cy="476250"/>
        </p:xfrm>
        <a:graphic>
          <a:graphicData uri="http://schemas.openxmlformats.org/presentationml/2006/ole">
            <p:oleObj spid="_x0000_s11268" name="Формула" r:id="rId5" imgW="680400" imgH="188280" progId="Equation.3">
              <p:embed/>
            </p:oleObj>
          </a:graphicData>
        </a:graphic>
      </p:graphicFrame>
      <p:graphicFrame>
        <p:nvGraphicFramePr>
          <p:cNvPr id="1029" name="Object 6"/>
          <p:cNvGraphicFramePr>
            <a:graphicFrameLocks noChangeAspect="1"/>
          </p:cNvGraphicFramePr>
          <p:nvPr/>
        </p:nvGraphicFramePr>
        <p:xfrm>
          <a:off x="1195388" y="3087688"/>
          <a:ext cx="1704975" cy="466725"/>
        </p:xfrm>
        <a:graphic>
          <a:graphicData uri="http://schemas.openxmlformats.org/presentationml/2006/ole">
            <p:oleObj spid="_x0000_s11269" name="Формула" r:id="rId6" imgW="680400" imgH="188280" progId="Equation.3">
              <p:embed/>
            </p:oleObj>
          </a:graphicData>
        </a:graphic>
      </p:graphicFrame>
      <p:graphicFrame>
        <p:nvGraphicFramePr>
          <p:cNvPr id="1030" name="Object 7"/>
          <p:cNvGraphicFramePr>
            <a:graphicFrameLocks noChangeAspect="1"/>
          </p:cNvGraphicFramePr>
          <p:nvPr/>
        </p:nvGraphicFramePr>
        <p:xfrm>
          <a:off x="1111250" y="4792663"/>
          <a:ext cx="1676400" cy="514350"/>
        </p:xfrm>
        <a:graphic>
          <a:graphicData uri="http://schemas.openxmlformats.org/presentationml/2006/ole">
            <p:oleObj spid="_x0000_s11270" name="Формула" r:id="rId7" imgW="680400" imgH="204480" progId="Equation.3">
              <p:embed/>
            </p:oleObj>
          </a:graphicData>
        </a:graphic>
      </p:graphicFrame>
      <p:graphicFrame>
        <p:nvGraphicFramePr>
          <p:cNvPr id="1031" name="Object 8"/>
          <p:cNvGraphicFramePr>
            <a:graphicFrameLocks noChangeAspect="1"/>
          </p:cNvGraphicFramePr>
          <p:nvPr/>
        </p:nvGraphicFramePr>
        <p:xfrm>
          <a:off x="1111250" y="5413375"/>
          <a:ext cx="1381125" cy="485775"/>
        </p:xfrm>
        <a:graphic>
          <a:graphicData uri="http://schemas.openxmlformats.org/presentationml/2006/ole">
            <p:oleObj spid="_x0000_s11271" name="Формула" r:id="rId8" imgW="680400" imgH="188280" progId="Equation.3">
              <p:embed/>
            </p:oleObj>
          </a:graphicData>
        </a:graphic>
      </p:graphicFrame>
      <p:graphicFrame>
        <p:nvGraphicFramePr>
          <p:cNvPr id="1032" name="Object 9"/>
          <p:cNvGraphicFramePr>
            <a:graphicFrameLocks noChangeAspect="1"/>
          </p:cNvGraphicFramePr>
          <p:nvPr/>
        </p:nvGraphicFramePr>
        <p:xfrm>
          <a:off x="1093788" y="6021388"/>
          <a:ext cx="1438275" cy="552450"/>
        </p:xfrm>
        <a:graphic>
          <a:graphicData uri="http://schemas.openxmlformats.org/presentationml/2006/ole">
            <p:oleObj spid="_x0000_s11272" name="Формула" r:id="rId9" imgW="680400" imgH="214200" progId="Equation.3">
              <p:embed/>
            </p:oleObj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908175" y="3006725"/>
          <a:ext cx="6851650" cy="3503614"/>
        </p:xfrm>
        <a:graphic>
          <a:graphicData uri="http://schemas.openxmlformats.org/drawingml/2006/table">
            <a:tbl>
              <a:tblPr/>
              <a:tblGrid>
                <a:gridCol w="6851650"/>
              </a:tblGrid>
              <a:tr h="47915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- период окупаемости, год</a:t>
                      </a:r>
                    </a:p>
                  </a:txBody>
                  <a:tcPr marL="91434" marR="91434" marT="45722" marB="45722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08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- сумма инвестиций, тыс. руб.</a:t>
                      </a:r>
                    </a:p>
                  </a:txBody>
                  <a:tcPr marL="91434" marR="91434" marT="45722" marB="45722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08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- банковский процент (удорожание)</a:t>
                      </a:r>
                    </a:p>
                  </a:txBody>
                  <a:tcPr marL="91434" marR="91434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08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- годовой отпуск тепла, Гкал</a:t>
                      </a:r>
                    </a:p>
                  </a:txBody>
                  <a:tcPr marL="91434" marR="91434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809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- существующий тариф, руб./Гкал</a:t>
                      </a:r>
                    </a:p>
                  </a:txBody>
                  <a:tcPr marL="91434" marR="91434" marT="45722" marB="45722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809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- тариф после реконструкции, руб./Гкал</a:t>
                      </a:r>
                    </a:p>
                  </a:txBody>
                  <a:tcPr marL="91434" marR="91434" marT="45722" marB="45722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95288" y="503238"/>
            <a:ext cx="820896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b" hangingPunct="1"/>
            <a:r>
              <a:rPr lang="ru-RU" altLang="ru-RU" sz="3600" dirty="0">
                <a:latin typeface="Arial Black" pitchFamily="34" charset="0"/>
              </a:rPr>
              <a:t>Формула расчета периода </a:t>
            </a:r>
            <a:r>
              <a:rPr lang="ru-RU" altLang="ru-RU" sz="3600" dirty="0" smtClean="0">
                <a:latin typeface="Arial Black" pitchFamily="34" charset="0"/>
              </a:rPr>
              <a:t>окупаемости </a:t>
            </a:r>
            <a:r>
              <a:rPr lang="ru-RU" altLang="ru-RU" sz="3600" dirty="0">
                <a:latin typeface="Arial Black" pitchFamily="34" charset="0"/>
              </a:rPr>
              <a:t>проекта </a:t>
            </a:r>
          </a:p>
          <a:p>
            <a:pPr algn="ctr" eaLnBrk="1" fontAlgn="b" hangingPunct="1"/>
            <a:r>
              <a:rPr lang="ru-RU" altLang="ru-RU" sz="3600" dirty="0">
                <a:latin typeface="Arial Black" pitchFamily="34" charset="0"/>
              </a:rPr>
              <a:t>от объема инвестиций, разницы тарифов, </a:t>
            </a:r>
          </a:p>
          <a:p>
            <a:pPr algn="ctr" eaLnBrk="1" fontAlgn="b" hangingPunct="1"/>
            <a:r>
              <a:rPr lang="ru-RU" altLang="ru-RU" sz="3600" dirty="0">
                <a:latin typeface="Arial Black" pitchFamily="34" charset="0"/>
              </a:rPr>
              <a:t>банковского процента и годового отпуска тепла: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DA7367-F159-4B46-BDF5-CAC4BD2E1D70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9" descr="kotel-na-torfe 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0488" y="4652963"/>
            <a:ext cx="3119437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82867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chemeClr val="bg2"/>
                </a:solidFill>
                <a:latin typeface="Arial Unicode MS" pitchFamily="34" charset="-128"/>
              </a:rPr>
              <a:t>Рекомендуемый тип  котла в зависимости от единичной установленной мощности</a:t>
            </a:r>
            <a:endParaRPr lang="ru-RU" altLang="ru-RU" sz="2400" b="1" i="1" smtClean="0">
              <a:solidFill>
                <a:schemeClr val="bg2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50" y="1500188"/>
          <a:ext cx="8858251" cy="1989137"/>
        </p:xfrm>
        <a:graphic>
          <a:graphicData uri="http://schemas.openxmlformats.org/drawingml/2006/table">
            <a:tbl>
              <a:tblPr/>
              <a:tblGrid>
                <a:gridCol w="2213869"/>
                <a:gridCol w="2214794"/>
                <a:gridCol w="2214794"/>
                <a:gridCol w="2214794"/>
              </a:tblGrid>
              <a:tr h="315531"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800" b="1" i="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j-ea"/>
                          <a:cs typeface="+mj-cs"/>
                        </a:rPr>
                        <a:t>20-500 </a:t>
                      </a:r>
                      <a:r>
                        <a:rPr lang="ru-RU" sz="1800" b="1" i="0" dirty="0" smtClean="0">
                          <a:solidFill>
                            <a:srgbClr val="333399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Unicode MS" pitchFamily="34" charset="-128"/>
                          <a:ea typeface="+mj-ea"/>
                          <a:cs typeface="+mj-cs"/>
                        </a:rPr>
                        <a:t>КВт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800" b="1" i="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j-ea"/>
                          <a:cs typeface="+mj-cs"/>
                        </a:rPr>
                        <a:t>500-1500 КВт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800" b="1" i="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j-ea"/>
                          <a:cs typeface="+mj-cs"/>
                        </a:rPr>
                        <a:t>1500-10000 КВт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800" b="1" i="0" dirty="0" smtClean="0">
                          <a:solidFill>
                            <a:srgbClr val="333399"/>
                          </a:solidFill>
                          <a:latin typeface="Arial Unicode MS" pitchFamily="34" charset="-128"/>
                          <a:ea typeface="+mj-ea"/>
                          <a:cs typeface="+mj-cs"/>
                        </a:rPr>
                        <a:t>10000-100000 КВт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360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6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Unicode MS" pitchFamily="34" charset="-128"/>
                          <a:ea typeface="+mj-ea"/>
                          <a:cs typeface="+mj-cs"/>
                        </a:rPr>
                        <a:t>автоматизированный пеллетный котел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6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Unicode MS" pitchFamily="34" charset="-128"/>
                          <a:ea typeface="+mj-ea"/>
                          <a:cs typeface="+mj-cs"/>
                        </a:rPr>
                        <a:t>щеповой котел </a:t>
                      </a:r>
                      <a:endParaRPr lang="ru-RU" sz="1600" b="1" i="0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Arial Unicode MS" pitchFamily="34" charset="-128"/>
                        <a:ea typeface="+mj-ea"/>
                        <a:cs typeface="+mj-cs"/>
                      </a:endParaRPr>
                    </a:p>
                    <a:p>
                      <a:pPr algn="ctr" rtl="0" fontAlgn="base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6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Unicode MS" pitchFamily="34" charset="-128"/>
                          <a:ea typeface="+mj-ea"/>
                          <a:cs typeface="+mj-cs"/>
                        </a:rPr>
                        <a:t>с </a:t>
                      </a:r>
                      <a:r>
                        <a:rPr lang="ru-RU" sz="16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Unicode MS" pitchFamily="34" charset="-128"/>
                          <a:ea typeface="+mj-ea"/>
                          <a:cs typeface="+mj-cs"/>
                        </a:rPr>
                        <a:t>неподвижной колосниковой решеткой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600" b="1" i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Unicode MS" pitchFamily="34" charset="-128"/>
                          <a:ea typeface="+mj-ea"/>
                          <a:cs typeface="+mj-cs"/>
                        </a:rPr>
                        <a:t>щеповой</a:t>
                      </a:r>
                      <a:r>
                        <a:rPr lang="ru-RU" sz="16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Unicode MS" pitchFamily="34" charset="-128"/>
                          <a:ea typeface="+mj-ea"/>
                          <a:cs typeface="+mj-cs"/>
                        </a:rPr>
                        <a:t> котел </a:t>
                      </a:r>
                      <a:endParaRPr lang="ru-RU" sz="1600" b="1" i="0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Arial Unicode MS" pitchFamily="34" charset="-128"/>
                        <a:ea typeface="+mj-ea"/>
                        <a:cs typeface="+mj-cs"/>
                      </a:endParaRPr>
                    </a:p>
                    <a:p>
                      <a:pPr marL="0" indent="0" algn="ctr" rtl="0" fontAlgn="base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6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Unicode MS" pitchFamily="34" charset="-128"/>
                          <a:ea typeface="+mj-ea"/>
                          <a:cs typeface="+mj-cs"/>
                        </a:rPr>
                        <a:t>с </a:t>
                      </a:r>
                      <a:r>
                        <a:rPr lang="ru-RU" sz="16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Unicode MS" pitchFamily="34" charset="-128"/>
                          <a:ea typeface="+mj-ea"/>
                          <a:cs typeface="+mj-cs"/>
                        </a:rPr>
                        <a:t>подвижной наклонно-переталкивающей колосниковой решеткой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6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 Unicode MS" pitchFamily="34" charset="-128"/>
                          <a:ea typeface="+mj-ea"/>
                          <a:cs typeface="+mj-cs"/>
                        </a:rPr>
                        <a:t>котел с кипящим слоем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2301" name="Рисунок 13" descr="Fac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3313"/>
            <a:ext cx="23637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Рисунок 14" descr="неподвижная колосн решетка 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4275" y="3068638"/>
            <a:ext cx="2357438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3" name="Рисунок 20" descr="с кипящим слоем 1а.jpg"/>
          <p:cNvPicPr>
            <a:picLocks noChangeAspect="1"/>
          </p:cNvPicPr>
          <p:nvPr/>
        </p:nvPicPr>
        <p:blipFill>
          <a:blip r:embed="rId5" cstate="print"/>
          <a:srcRect l="4716" t="2400"/>
          <a:stretch>
            <a:fillRect/>
          </a:stretch>
        </p:blipFill>
        <p:spPr bwMode="auto">
          <a:xfrm>
            <a:off x="7019925" y="2852738"/>
            <a:ext cx="2124075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8A5E55-2E17-4038-88A6-12163FAB8323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theme/theme1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2">
    <a:dk1>
      <a:sysClr val="windowText" lastClr="000000"/>
    </a:dk1>
    <a:lt1>
      <a:sysClr val="window" lastClr="FFFFFF"/>
    </a:lt1>
    <a:dk2>
      <a:srgbClr val="005390"/>
    </a:dk2>
    <a:lt2>
      <a:srgbClr val="F4E7ED"/>
    </a:lt2>
    <a:accent1>
      <a:srgbClr val="B83D68"/>
    </a:accent1>
    <a:accent2>
      <a:srgbClr val="6DAA2D"/>
    </a:accent2>
    <a:accent3>
      <a:srgbClr val="0070C0"/>
    </a:accent3>
    <a:accent4>
      <a:srgbClr val="F9B639"/>
    </a:accent4>
    <a:accent5>
      <a:srgbClr val="40AFFF"/>
    </a:accent5>
    <a:accent6>
      <a:srgbClr val="FA8D3D"/>
    </a:accent6>
    <a:hlink>
      <a:srgbClr val="FFDE66"/>
    </a:hlink>
    <a:folHlink>
      <a:srgbClr val="92D050"/>
    </a:folHlink>
  </a:clrScheme>
  <a:fontScheme name="Городская">
    <a:majorFont>
      <a:latin typeface="Trebuchet MS"/>
      <a:ea typeface=""/>
      <a:cs typeface=""/>
      <a:font script="Jpan" typeface="HGｺﾞｼｯｸM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eorgia"/>
      <a:ea typeface=""/>
      <a:cs typeface=""/>
      <a:font script="Jpan" typeface="HG明朝B"/>
      <a:font script="Hang" typeface="맑은 고딕"/>
      <a:font script="Hans" typeface="宋体"/>
      <a:font script="Hant" typeface="新細明體"/>
      <a:font script="Arab" typeface="Arial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Городская">
    <a:fillStyleLst>
      <a:solidFill>
        <a:schemeClr val="phClr"/>
      </a:solidFill>
      <a:gradFill rotWithShape="1">
        <a:gsLst>
          <a:gs pos="0">
            <a:schemeClr val="phClr">
              <a:tint val="1000"/>
              <a:satMod val="255000"/>
            </a:schemeClr>
          </a:gs>
          <a:gs pos="55000">
            <a:schemeClr val="phClr">
              <a:tint val="12000"/>
              <a:satMod val="255000"/>
            </a:schemeClr>
          </a:gs>
          <a:gs pos="100000">
            <a:schemeClr val="phClr">
              <a:tint val="45000"/>
              <a:satMod val="250000"/>
            </a:schemeClr>
          </a:gs>
        </a:gsLst>
        <a:path path="circle">
          <a:fillToRect l="-40000" t="-90000" r="140000" b="190000"/>
        </a:path>
      </a:gradFill>
      <a:gradFill rotWithShape="1">
        <a:gsLst>
          <a:gs pos="0">
            <a:schemeClr val="phClr">
              <a:tint val="43000"/>
              <a:satMod val="165000"/>
            </a:schemeClr>
          </a:gs>
          <a:gs pos="55000">
            <a:schemeClr val="phClr">
              <a:tint val="83000"/>
              <a:satMod val="155000"/>
            </a:schemeClr>
          </a:gs>
          <a:gs pos="100000">
            <a:schemeClr val="phClr">
              <a:shade val="85000"/>
            </a:schemeClr>
          </a:gs>
        </a:gsLst>
        <a:path path="circle">
          <a:fillToRect l="-40000" t="-90000" r="140000" b="19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3175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1500" dist="254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phClr">
              <a:satMod val="115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100000">
            <a:schemeClr val="phClr">
              <a:tint val="80000"/>
              <a:satMod val="250000"/>
            </a:schemeClr>
          </a:gs>
          <a:gs pos="60000">
            <a:schemeClr val="phClr">
              <a:shade val="38000"/>
              <a:satMod val="175000"/>
            </a:schemeClr>
          </a:gs>
          <a:gs pos="0">
            <a:schemeClr val="phClr">
              <a:shade val="30000"/>
              <a:satMod val="175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48000"/>
            </a:schemeClr>
            <a:schemeClr val="phClr">
              <a:tint val="96000"/>
              <a:satMod val="150000"/>
            </a:schemeClr>
          </a:duotone>
        </a:blip>
        <a:tile tx="0" ty="0" sx="80000" sy="8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2390</TotalTime>
  <Words>968</Words>
  <Application>Microsoft Office PowerPoint</Application>
  <PresentationFormat>Экран (4:3)</PresentationFormat>
  <Paragraphs>291</Paragraphs>
  <Slides>30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Пиксел</vt:lpstr>
      <vt:lpstr>Формула</vt:lpstr>
      <vt:lpstr>Опыт строительства и эксплуатации  котельных на биотопливе.  Реализация инвестиционных проектов в коммунальной энергетике.</vt:lpstr>
      <vt:lpstr>Слайд 2</vt:lpstr>
      <vt:lpstr>ПАРАДОКС:</vt:lpstr>
      <vt:lpstr>Решение:</vt:lpstr>
      <vt:lpstr>Технико-экономические характеристики котельных топлив. Сравнительная таблица</vt:lpstr>
      <vt:lpstr>Слайд 6</vt:lpstr>
      <vt:lpstr>Слайд 7</vt:lpstr>
      <vt:lpstr>Слайд 8</vt:lpstr>
      <vt:lpstr>Рекомендуемый тип  котла в зависимости от единичной установленной мощности</vt:lpstr>
      <vt:lpstr>Слайд 10</vt:lpstr>
      <vt:lpstr>П. Суходолье Приозерского района Ленинградской области. Целевое финансирование. Эксплуатирующее предприятие ООО «Биотеплоснаб».</vt:lpstr>
      <vt:lpstr>Слайд 12</vt:lpstr>
      <vt:lpstr>Слайд 13</vt:lpstr>
      <vt:lpstr>Слайд 14</vt:lpstr>
      <vt:lpstr>Г. Усть-Кут Иркутской области, котельная «Западный грузовой район», предприятие инвестор:   ООО «Энергосфера – Иркутск». Концессия.</vt:lpstr>
      <vt:lpstr>Слайд 16</vt:lpstr>
      <vt:lpstr>Слайд 17</vt:lpstr>
      <vt:lpstr>Г. Усть-Кут Иркутской области, котельная «Лена-Восточная», предприятие инвестор  ООО «Энергосфера – Иркутск». Концессия.</vt:lpstr>
      <vt:lpstr>Склад топлива биотопливной (щеповой) котельной «Лена-Восточная», г. Усть-Кут.</vt:lpstr>
      <vt:lpstr>Котельный зал</vt:lpstr>
      <vt:lpstr>Г. Киренск, Иркутской области,  котельная мкр. «Мельничный»,  частный инвестиционный проект   ООО «КиренскТеплоРесурс». </vt:lpstr>
      <vt:lpstr>Котёл «СОЮЗ» с транспортёром  подачи топлива </vt:lpstr>
      <vt:lpstr>Мнемо-схема с отображением процессов горения в котле «Гейзер»</vt:lpstr>
      <vt:lpstr>Годовой экономический эффект   от реализации  инвестиционного проекта  в мкр. «Мельничный», г. Киренска</vt:lpstr>
      <vt:lpstr>Котельная п. Юбилейный  Киренского р-на Иркутской области </vt:lpstr>
      <vt:lpstr>Существующая ситуация </vt:lpstr>
      <vt:lpstr>Предложения  по модернизации котельной</vt:lpstr>
      <vt:lpstr>Ориентировочная оценка себестоимости тепловой энергии после модернизации </vt:lpstr>
      <vt:lpstr>Расчёт периода окупаемости с перекладкой сетей </vt:lpstr>
      <vt:lpstr>Слайд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Asus</cp:lastModifiedBy>
  <cp:revision>134</cp:revision>
  <dcterms:created xsi:type="dcterms:W3CDTF">2015-05-05T07:41:45Z</dcterms:created>
  <dcterms:modified xsi:type="dcterms:W3CDTF">2016-05-19T21:07:14Z</dcterms:modified>
</cp:coreProperties>
</file>